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23"/>
  </p:notesMasterIdLst>
  <p:sldIdLst>
    <p:sldId id="256" r:id="rId2"/>
    <p:sldId id="291" r:id="rId3"/>
    <p:sldId id="292" r:id="rId4"/>
    <p:sldId id="293" r:id="rId5"/>
    <p:sldId id="298" r:id="rId6"/>
    <p:sldId id="297" r:id="rId7"/>
    <p:sldId id="257" r:id="rId8"/>
    <p:sldId id="285" r:id="rId9"/>
    <p:sldId id="286" r:id="rId10"/>
    <p:sldId id="287" r:id="rId11"/>
    <p:sldId id="289" r:id="rId12"/>
    <p:sldId id="258" r:id="rId13"/>
    <p:sldId id="259" r:id="rId14"/>
    <p:sldId id="260" r:id="rId15"/>
    <p:sldId id="262" r:id="rId16"/>
    <p:sldId id="282" r:id="rId17"/>
    <p:sldId id="261" r:id="rId18"/>
    <p:sldId id="290" r:id="rId19"/>
    <p:sldId id="301" r:id="rId20"/>
    <p:sldId id="288" r:id="rId21"/>
    <p:sldId id="300"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678" autoAdjust="0"/>
  </p:normalViewPr>
  <p:slideViewPr>
    <p:cSldViewPr snapToGrid="0">
      <p:cViewPr varScale="1">
        <p:scale>
          <a:sx n="90" d="100"/>
          <a:sy n="90" d="100"/>
        </p:scale>
        <p:origin x="624"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BDFE1D-6383-4D59-8BFA-DE72FBE1FC2D}" type="datetimeFigureOut">
              <a:rPr lang="en-US" smtClean="0"/>
              <a:t>9/19/2017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D461DD-3210-4D23-B7DE-D4FD742860BB}" type="slidenum">
              <a:rPr lang="en-US" smtClean="0"/>
              <a:t>‹#›</a:t>
            </a:fld>
            <a:endParaRPr lang="en-US"/>
          </a:p>
        </p:txBody>
      </p:sp>
    </p:spTree>
    <p:extLst>
      <p:ext uri="{BB962C8B-B14F-4D97-AF65-F5344CB8AC3E}">
        <p14:creationId xmlns:p14="http://schemas.microsoft.com/office/powerpoint/2010/main" val="35802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1</a:t>
            </a:fld>
            <a:endParaRPr lang="en-US"/>
          </a:p>
        </p:txBody>
      </p:sp>
    </p:spTree>
    <p:extLst>
      <p:ext uri="{BB962C8B-B14F-4D97-AF65-F5344CB8AC3E}">
        <p14:creationId xmlns:p14="http://schemas.microsoft.com/office/powerpoint/2010/main" val="419011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10</a:t>
            </a:fld>
            <a:endParaRPr lang="en-US"/>
          </a:p>
        </p:txBody>
      </p:sp>
    </p:spTree>
    <p:extLst>
      <p:ext uri="{BB962C8B-B14F-4D97-AF65-F5344CB8AC3E}">
        <p14:creationId xmlns:p14="http://schemas.microsoft.com/office/powerpoint/2010/main" val="93832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11</a:t>
            </a:fld>
            <a:endParaRPr lang="en-US"/>
          </a:p>
        </p:txBody>
      </p:sp>
    </p:spTree>
    <p:extLst>
      <p:ext uri="{BB962C8B-B14F-4D97-AF65-F5344CB8AC3E}">
        <p14:creationId xmlns:p14="http://schemas.microsoft.com/office/powerpoint/2010/main" val="639190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12</a:t>
            </a:fld>
            <a:endParaRPr lang="en-US"/>
          </a:p>
        </p:txBody>
      </p:sp>
    </p:spTree>
    <p:extLst>
      <p:ext uri="{BB962C8B-B14F-4D97-AF65-F5344CB8AC3E}">
        <p14:creationId xmlns:p14="http://schemas.microsoft.com/office/powerpoint/2010/main" val="1882868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13</a:t>
            </a:fld>
            <a:endParaRPr lang="en-US"/>
          </a:p>
        </p:txBody>
      </p:sp>
    </p:spTree>
    <p:extLst>
      <p:ext uri="{BB962C8B-B14F-4D97-AF65-F5344CB8AC3E}">
        <p14:creationId xmlns:p14="http://schemas.microsoft.com/office/powerpoint/2010/main" val="297374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14</a:t>
            </a:fld>
            <a:endParaRPr lang="en-US"/>
          </a:p>
        </p:txBody>
      </p:sp>
    </p:spTree>
    <p:extLst>
      <p:ext uri="{BB962C8B-B14F-4D97-AF65-F5344CB8AC3E}">
        <p14:creationId xmlns:p14="http://schemas.microsoft.com/office/powerpoint/2010/main" val="4139575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15</a:t>
            </a:fld>
            <a:endParaRPr lang="en-US"/>
          </a:p>
        </p:txBody>
      </p:sp>
    </p:spTree>
    <p:extLst>
      <p:ext uri="{BB962C8B-B14F-4D97-AF65-F5344CB8AC3E}">
        <p14:creationId xmlns:p14="http://schemas.microsoft.com/office/powerpoint/2010/main" val="2733197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16</a:t>
            </a:fld>
            <a:endParaRPr lang="en-US"/>
          </a:p>
        </p:txBody>
      </p:sp>
    </p:spTree>
    <p:extLst>
      <p:ext uri="{BB962C8B-B14F-4D97-AF65-F5344CB8AC3E}">
        <p14:creationId xmlns:p14="http://schemas.microsoft.com/office/powerpoint/2010/main" val="4000178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17</a:t>
            </a:fld>
            <a:endParaRPr lang="en-US"/>
          </a:p>
        </p:txBody>
      </p:sp>
    </p:spTree>
    <p:extLst>
      <p:ext uri="{BB962C8B-B14F-4D97-AF65-F5344CB8AC3E}">
        <p14:creationId xmlns:p14="http://schemas.microsoft.com/office/powerpoint/2010/main" val="3859910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18</a:t>
            </a:fld>
            <a:endParaRPr lang="en-US"/>
          </a:p>
        </p:txBody>
      </p:sp>
    </p:spTree>
    <p:extLst>
      <p:ext uri="{BB962C8B-B14F-4D97-AF65-F5344CB8AC3E}">
        <p14:creationId xmlns:p14="http://schemas.microsoft.com/office/powerpoint/2010/main" val="1433176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19</a:t>
            </a:fld>
            <a:endParaRPr lang="en-US"/>
          </a:p>
        </p:txBody>
      </p:sp>
    </p:spTree>
    <p:extLst>
      <p:ext uri="{BB962C8B-B14F-4D97-AF65-F5344CB8AC3E}">
        <p14:creationId xmlns:p14="http://schemas.microsoft.com/office/powerpoint/2010/main" val="181146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2</a:t>
            </a:fld>
            <a:endParaRPr lang="en-US"/>
          </a:p>
        </p:txBody>
      </p:sp>
    </p:spTree>
    <p:extLst>
      <p:ext uri="{BB962C8B-B14F-4D97-AF65-F5344CB8AC3E}">
        <p14:creationId xmlns:p14="http://schemas.microsoft.com/office/powerpoint/2010/main" val="568127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D4FE8A4-95B1-41B9-8D85-DCB945F315A3}" type="slidenum">
              <a:rPr lang="en-US" smtClean="0"/>
              <a:pPr/>
              <a:t>20</a:t>
            </a:fld>
            <a:endParaRPr lang="en-US"/>
          </a:p>
        </p:txBody>
      </p:sp>
    </p:spTree>
    <p:extLst>
      <p:ext uri="{BB962C8B-B14F-4D97-AF65-F5344CB8AC3E}">
        <p14:creationId xmlns:p14="http://schemas.microsoft.com/office/powerpoint/2010/main" val="2642853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21</a:t>
            </a:fld>
            <a:endParaRPr lang="en-US"/>
          </a:p>
        </p:txBody>
      </p:sp>
    </p:spTree>
    <p:extLst>
      <p:ext uri="{BB962C8B-B14F-4D97-AF65-F5344CB8AC3E}">
        <p14:creationId xmlns:p14="http://schemas.microsoft.com/office/powerpoint/2010/main" val="110123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D461DD-3210-4D23-B7DE-D4FD742860BB}" type="slidenum">
              <a:rPr lang="en-US" smtClean="0"/>
              <a:t>3</a:t>
            </a:fld>
            <a:endParaRPr lang="en-US"/>
          </a:p>
        </p:txBody>
      </p:sp>
    </p:spTree>
    <p:extLst>
      <p:ext uri="{BB962C8B-B14F-4D97-AF65-F5344CB8AC3E}">
        <p14:creationId xmlns:p14="http://schemas.microsoft.com/office/powerpoint/2010/main" val="183042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D461DD-3210-4D23-B7DE-D4FD742860BB}" type="slidenum">
              <a:rPr lang="en-US" smtClean="0"/>
              <a:t>4</a:t>
            </a:fld>
            <a:endParaRPr lang="en-US"/>
          </a:p>
        </p:txBody>
      </p:sp>
    </p:spTree>
    <p:extLst>
      <p:ext uri="{BB962C8B-B14F-4D97-AF65-F5344CB8AC3E}">
        <p14:creationId xmlns:p14="http://schemas.microsoft.com/office/powerpoint/2010/main" val="339487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F2309EE-61A8-4E6F-91CC-8D9FA5D78040}" type="slidenum">
              <a:rPr lang="en-US" smtClean="0"/>
              <a:pPr/>
              <a:t>5</a:t>
            </a:fld>
            <a:endParaRPr lang="en-US"/>
          </a:p>
        </p:txBody>
      </p:sp>
    </p:spTree>
    <p:extLst>
      <p:ext uri="{BB962C8B-B14F-4D97-AF65-F5344CB8AC3E}">
        <p14:creationId xmlns:p14="http://schemas.microsoft.com/office/powerpoint/2010/main" val="1841813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309EE-61A8-4E6F-91CC-8D9FA5D78040}" type="slidenum">
              <a:rPr lang="en-US" smtClean="0"/>
              <a:pPr/>
              <a:t>6</a:t>
            </a:fld>
            <a:endParaRPr lang="en-US"/>
          </a:p>
        </p:txBody>
      </p:sp>
    </p:spTree>
    <p:extLst>
      <p:ext uri="{BB962C8B-B14F-4D97-AF65-F5344CB8AC3E}">
        <p14:creationId xmlns:p14="http://schemas.microsoft.com/office/powerpoint/2010/main" val="382246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3BD461DD-3210-4D23-B7DE-D4FD742860BB}" type="slidenum">
              <a:rPr lang="en-US" smtClean="0"/>
              <a:t>7</a:t>
            </a:fld>
            <a:endParaRPr lang="en-US"/>
          </a:p>
        </p:txBody>
      </p:sp>
    </p:spTree>
    <p:extLst>
      <p:ext uri="{BB962C8B-B14F-4D97-AF65-F5344CB8AC3E}">
        <p14:creationId xmlns:p14="http://schemas.microsoft.com/office/powerpoint/2010/main" val="295671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8</a:t>
            </a:fld>
            <a:endParaRPr lang="en-US"/>
          </a:p>
        </p:txBody>
      </p:sp>
    </p:spTree>
    <p:extLst>
      <p:ext uri="{BB962C8B-B14F-4D97-AF65-F5344CB8AC3E}">
        <p14:creationId xmlns:p14="http://schemas.microsoft.com/office/powerpoint/2010/main" val="1268901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461DD-3210-4D23-B7DE-D4FD742860BB}" type="slidenum">
              <a:rPr lang="en-US" smtClean="0"/>
              <a:t>9</a:t>
            </a:fld>
            <a:endParaRPr lang="en-US"/>
          </a:p>
        </p:txBody>
      </p:sp>
    </p:spTree>
    <p:extLst>
      <p:ext uri="{BB962C8B-B14F-4D97-AF65-F5344CB8AC3E}">
        <p14:creationId xmlns:p14="http://schemas.microsoft.com/office/powerpoint/2010/main" val="334778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6C75E0B-09E8-4F5F-96F0-1E5E3AB981AD}" type="datetimeFigureOut">
              <a:rPr lang="en-US" smtClean="0"/>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DE1CF-97BE-4151-BA26-E3DCD7F753AF}" type="slidenum">
              <a:rPr lang="en-US" smtClean="0"/>
              <a:t>‹#›</a:t>
            </a:fld>
            <a:endParaRPr lang="en-US"/>
          </a:p>
        </p:txBody>
      </p:sp>
    </p:spTree>
    <p:extLst>
      <p:ext uri="{BB962C8B-B14F-4D97-AF65-F5344CB8AC3E}">
        <p14:creationId xmlns:p14="http://schemas.microsoft.com/office/powerpoint/2010/main" val="199979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C75E0B-09E8-4F5F-96F0-1E5E3AB981AD}"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DE1CF-97BE-4151-BA26-E3DCD7F753AF}" type="slidenum">
              <a:rPr lang="en-US" smtClean="0"/>
              <a:t>‹#›</a:t>
            </a:fld>
            <a:endParaRPr lang="en-US"/>
          </a:p>
        </p:txBody>
      </p:sp>
    </p:spTree>
    <p:extLst>
      <p:ext uri="{BB962C8B-B14F-4D97-AF65-F5344CB8AC3E}">
        <p14:creationId xmlns:p14="http://schemas.microsoft.com/office/powerpoint/2010/main" val="292001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C75E0B-09E8-4F5F-96F0-1E5E3AB981AD}"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DE1CF-97BE-4151-BA26-E3DCD7F753AF}" type="slidenum">
              <a:rPr lang="en-US" smtClean="0"/>
              <a:t>‹#›</a:t>
            </a:fld>
            <a:endParaRPr lang="en-US"/>
          </a:p>
        </p:txBody>
      </p:sp>
    </p:spTree>
    <p:extLst>
      <p:ext uri="{BB962C8B-B14F-4D97-AF65-F5344CB8AC3E}">
        <p14:creationId xmlns:p14="http://schemas.microsoft.com/office/powerpoint/2010/main" val="340033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C75E0B-09E8-4F5F-96F0-1E5E3AB981AD}" type="datetimeFigureOut">
              <a:rPr lang="en-US" smtClean="0"/>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DE1CF-97BE-4151-BA26-E3DCD7F753AF}" type="slidenum">
              <a:rPr lang="en-US" smtClean="0"/>
              <a:t>‹#›</a:t>
            </a:fld>
            <a:endParaRPr lang="en-US"/>
          </a:p>
        </p:txBody>
      </p:sp>
    </p:spTree>
    <p:extLst>
      <p:ext uri="{BB962C8B-B14F-4D97-AF65-F5344CB8AC3E}">
        <p14:creationId xmlns:p14="http://schemas.microsoft.com/office/powerpoint/2010/main" val="101313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B6C75E0B-09E8-4F5F-96F0-1E5E3AB981AD}" type="datetimeFigureOut">
              <a:rPr lang="en-US" smtClean="0"/>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DE1CF-97BE-4151-BA26-E3DCD7F753AF}" type="slidenum">
              <a:rPr lang="en-US" smtClean="0"/>
              <a:t>‹#›</a:t>
            </a:fld>
            <a:endParaRPr lang="en-US"/>
          </a:p>
        </p:txBody>
      </p:sp>
    </p:spTree>
    <p:extLst>
      <p:ext uri="{BB962C8B-B14F-4D97-AF65-F5344CB8AC3E}">
        <p14:creationId xmlns:p14="http://schemas.microsoft.com/office/powerpoint/2010/main" val="178817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B6C75E0B-09E8-4F5F-96F0-1E5E3AB981AD}" type="datetimeFigureOut">
              <a:rPr lang="en-US" smtClean="0"/>
              <a:t>9/19/2017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2DDE1CF-97BE-4151-BA26-E3DCD7F753AF}" type="slidenum">
              <a:rPr lang="en-US" smtClean="0"/>
              <a:t>‹#›</a:t>
            </a:fld>
            <a:endParaRPr lang="en-US"/>
          </a:p>
        </p:txBody>
      </p:sp>
    </p:spTree>
    <p:extLst>
      <p:ext uri="{BB962C8B-B14F-4D97-AF65-F5344CB8AC3E}">
        <p14:creationId xmlns:p14="http://schemas.microsoft.com/office/powerpoint/2010/main" val="106718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B6C75E0B-09E8-4F5F-96F0-1E5E3AB981AD}" type="datetimeFigureOut">
              <a:rPr lang="en-US" smtClean="0"/>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DE1CF-97BE-4151-BA26-E3DCD7F753A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9531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C75E0B-09E8-4F5F-96F0-1E5E3AB981AD}" type="datetimeFigureOut">
              <a:rPr lang="en-US" smtClean="0"/>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DE1CF-97BE-4151-BA26-E3DCD7F753AF}" type="slidenum">
              <a:rPr lang="en-US" smtClean="0"/>
              <a:t>‹#›</a:t>
            </a:fld>
            <a:endParaRPr lang="en-US"/>
          </a:p>
        </p:txBody>
      </p:sp>
    </p:spTree>
    <p:extLst>
      <p:ext uri="{BB962C8B-B14F-4D97-AF65-F5344CB8AC3E}">
        <p14:creationId xmlns:p14="http://schemas.microsoft.com/office/powerpoint/2010/main" val="88274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75E0B-09E8-4F5F-96F0-1E5E3AB981AD}" type="datetimeFigureOut">
              <a:rPr lang="en-US" smtClean="0"/>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DE1CF-97BE-4151-BA26-E3DCD7F753AF}" type="slidenum">
              <a:rPr lang="en-US" smtClean="0"/>
              <a:t>‹#›</a:t>
            </a:fld>
            <a:endParaRPr lang="en-US"/>
          </a:p>
        </p:txBody>
      </p:sp>
    </p:spTree>
    <p:extLst>
      <p:ext uri="{BB962C8B-B14F-4D97-AF65-F5344CB8AC3E}">
        <p14:creationId xmlns:p14="http://schemas.microsoft.com/office/powerpoint/2010/main" val="391240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B6C75E0B-09E8-4F5F-96F0-1E5E3AB981AD}" type="datetimeFigureOut">
              <a:rPr lang="en-US" smtClean="0"/>
              <a:t>9/19/2017</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2DDE1CF-97BE-4151-BA26-E3DCD7F753AF}" type="slidenum">
              <a:rPr lang="en-US" smtClean="0"/>
              <a:t>‹#›</a:t>
            </a:fld>
            <a:endParaRPr lang="en-US"/>
          </a:p>
        </p:txBody>
      </p:sp>
    </p:spTree>
    <p:extLst>
      <p:ext uri="{BB962C8B-B14F-4D97-AF65-F5344CB8AC3E}">
        <p14:creationId xmlns:p14="http://schemas.microsoft.com/office/powerpoint/2010/main" val="283508499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tx1"/>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C75E0B-09E8-4F5F-96F0-1E5E3AB981AD}" type="datetimeFigureOut">
              <a:rPr lang="en-US" smtClean="0"/>
              <a:t>9/19/2017</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2DDE1CF-97BE-4151-BA26-E3DCD7F753AF}" type="slidenum">
              <a:rPr lang="en-US" smtClean="0"/>
              <a:t>‹#›</a:t>
            </a:fld>
            <a:endParaRPr lang="en-US"/>
          </a:p>
        </p:txBody>
      </p:sp>
    </p:spTree>
    <p:extLst>
      <p:ext uri="{BB962C8B-B14F-4D97-AF65-F5344CB8AC3E}">
        <p14:creationId xmlns:p14="http://schemas.microsoft.com/office/powerpoint/2010/main" val="289892217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B6C75E0B-09E8-4F5F-96F0-1E5E3AB981AD}" type="datetimeFigureOut">
              <a:rPr lang="en-US" smtClean="0"/>
              <a:t>9/19/2017</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C2DDE1CF-97BE-4151-BA26-E3DCD7F753AF}" type="slidenum">
              <a:rPr lang="en-US" smtClean="0"/>
              <a:t>‹#›</a:t>
            </a:fld>
            <a:endParaRPr lang="en-US"/>
          </a:p>
        </p:txBody>
      </p:sp>
    </p:spTree>
    <p:extLst>
      <p:ext uri="{BB962C8B-B14F-4D97-AF65-F5344CB8AC3E}">
        <p14:creationId xmlns:p14="http://schemas.microsoft.com/office/powerpoint/2010/main" val="2593563320"/>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58202"/>
            <a:ext cx="6858000" cy="1531857"/>
          </a:xfrm>
        </p:spPr>
        <p:txBody>
          <a:bodyPr>
            <a:normAutofit/>
          </a:bodyPr>
          <a:lstStyle/>
          <a:p>
            <a:r>
              <a:rPr lang="en-US" sz="3600" dirty="0" smtClean="0"/>
              <a:t>White-Nose </a:t>
            </a:r>
            <a:r>
              <a:rPr lang="en-US" sz="3600" dirty="0"/>
              <a:t>Syndrome </a:t>
            </a:r>
            <a:r>
              <a:rPr lang="en-US" sz="3600" dirty="0" smtClean="0"/>
              <a:t>Response</a:t>
            </a:r>
            <a:endParaRPr lang="en-US" sz="3600" dirty="0"/>
          </a:p>
        </p:txBody>
      </p:sp>
      <p:sp>
        <p:nvSpPr>
          <p:cNvPr id="3" name="Subtitle 2"/>
          <p:cNvSpPr>
            <a:spLocks noGrp="1"/>
          </p:cNvSpPr>
          <p:nvPr>
            <p:ph type="subTitle" idx="1"/>
          </p:nvPr>
        </p:nvSpPr>
        <p:spPr>
          <a:xfrm>
            <a:off x="870012" y="4850673"/>
            <a:ext cx="7856738" cy="1241822"/>
          </a:xfrm>
        </p:spPr>
        <p:txBody>
          <a:bodyPr>
            <a:normAutofit fontScale="92500" lnSpcReduction="20000"/>
          </a:bodyPr>
          <a:lstStyle/>
          <a:p>
            <a:r>
              <a:rPr lang="en-US" sz="2400" dirty="0" smtClean="0"/>
              <a:t>Washington Department of Fish and Wildlife</a:t>
            </a:r>
          </a:p>
          <a:p>
            <a:r>
              <a:rPr lang="en-US" sz="2400" dirty="0"/>
              <a:t>Lori Salzer – </a:t>
            </a:r>
            <a:r>
              <a:rPr lang="en-US" sz="2400" dirty="0" smtClean="0"/>
              <a:t>Conservation Biologist*      Lori.Salzer@dfw.wa.gov</a:t>
            </a:r>
            <a:endParaRPr lang="en-US" sz="2400" dirty="0"/>
          </a:p>
          <a:p>
            <a:r>
              <a:rPr lang="en-US" sz="2400" dirty="0"/>
              <a:t>Abby Tobin - WNS Coordinator </a:t>
            </a:r>
            <a:r>
              <a:rPr lang="en-US" sz="2400" dirty="0" smtClean="0"/>
              <a:t>       Abigail.Tobin@dfw.wa.gov</a:t>
            </a:r>
            <a:endParaRPr lang="en-US" sz="2400" dirty="0"/>
          </a:p>
          <a:p>
            <a:endParaRPr lang="en-US" sz="2400" dirty="0" smtClean="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98649" y="2393070"/>
            <a:ext cx="5346702" cy="2272937"/>
          </a:xfrm>
          <a:prstGeom prst="rect">
            <a:avLst/>
          </a:prstGeom>
          <a:ln>
            <a:solidFill>
              <a:schemeClr val="bg1"/>
            </a:solidFill>
          </a:ln>
        </p:spPr>
      </p:pic>
      <p:sp>
        <p:nvSpPr>
          <p:cNvPr id="6" name="TextBox 5"/>
          <p:cNvSpPr txBox="1"/>
          <p:nvPr/>
        </p:nvSpPr>
        <p:spPr>
          <a:xfrm>
            <a:off x="6541951" y="4666007"/>
            <a:ext cx="714103" cy="184666"/>
          </a:xfrm>
          <a:prstGeom prst="rect">
            <a:avLst/>
          </a:prstGeom>
          <a:noFill/>
        </p:spPr>
        <p:txBody>
          <a:bodyPr wrap="square" rtlCol="0">
            <a:spAutoFit/>
          </a:bodyPr>
          <a:lstStyle/>
          <a:p>
            <a:r>
              <a:rPr lang="en-US" sz="600" dirty="0" smtClean="0">
                <a:solidFill>
                  <a:schemeClr val="tx1">
                    <a:lumMod val="65000"/>
                  </a:schemeClr>
                </a:solidFill>
              </a:rPr>
              <a:t>Photo: M. Marsh</a:t>
            </a:r>
            <a:endParaRPr lang="en-US" sz="600" dirty="0">
              <a:solidFill>
                <a:schemeClr val="tx1">
                  <a:lumMod val="65000"/>
                </a:schemeClr>
              </a:solidFill>
            </a:endParaRPr>
          </a:p>
        </p:txBody>
      </p:sp>
      <p:pic>
        <p:nvPicPr>
          <p:cNvPr id="7" name="Picture 6" descr="Image result for washington department of fish and wildlife logo"/>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2875" y="5669855"/>
            <a:ext cx="842961" cy="104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385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8" y="156618"/>
            <a:ext cx="3869722" cy="672722"/>
          </a:xfrm>
        </p:spPr>
        <p:txBody>
          <a:bodyPr>
            <a:normAutofit/>
          </a:bodyPr>
          <a:lstStyle/>
          <a:p>
            <a:r>
              <a:rPr lang="en-US" sz="2000" dirty="0" smtClean="0"/>
              <a:t>WDFW WNS Response</a:t>
            </a:r>
            <a:endParaRPr lang="en-US" sz="2000" dirty="0"/>
          </a:p>
        </p:txBody>
      </p:sp>
      <p:sp>
        <p:nvSpPr>
          <p:cNvPr id="3" name="Content Placeholder 2"/>
          <p:cNvSpPr>
            <a:spLocks noGrp="1"/>
          </p:cNvSpPr>
          <p:nvPr>
            <p:ph idx="1"/>
          </p:nvPr>
        </p:nvSpPr>
        <p:spPr>
          <a:xfrm>
            <a:off x="553422" y="1234544"/>
            <a:ext cx="7941992" cy="3720225"/>
          </a:xfrm>
        </p:spPr>
        <p:txBody>
          <a:bodyPr>
            <a:noAutofit/>
          </a:bodyPr>
          <a:lstStyle/>
          <a:p>
            <a:pPr marL="0" indent="0">
              <a:buNone/>
            </a:pPr>
            <a:r>
              <a:rPr lang="en-US" sz="2200" dirty="0" smtClean="0"/>
              <a:t>Key WNS </a:t>
            </a:r>
            <a:r>
              <a:rPr lang="en-US" sz="2200" dirty="0"/>
              <a:t>r</a:t>
            </a:r>
            <a:r>
              <a:rPr lang="en-US" sz="2200" dirty="0" smtClean="0"/>
              <a:t>esponse objectives:</a:t>
            </a:r>
          </a:p>
          <a:p>
            <a:pPr marL="457200" indent="-457200">
              <a:buFont typeface="+mj-lt"/>
              <a:buAutoNum type="arabicPeriod"/>
            </a:pPr>
            <a:r>
              <a:rPr lang="en-US" sz="2200" dirty="0" smtClean="0"/>
              <a:t>Develop and implement outreach for bats and WNS</a:t>
            </a:r>
          </a:p>
          <a:p>
            <a:pPr marL="457200" indent="-457200">
              <a:buFont typeface="+mj-lt"/>
              <a:buAutoNum type="arabicPeriod"/>
            </a:pPr>
            <a:r>
              <a:rPr lang="en-US" sz="2200" dirty="0" smtClean="0"/>
              <a:t>Understand the geographic distribution and ecology of WNS in Washington</a:t>
            </a:r>
          </a:p>
          <a:p>
            <a:pPr marL="457200" indent="-457200">
              <a:buFont typeface="+mj-lt"/>
              <a:buAutoNum type="arabicPeriod"/>
            </a:pPr>
            <a:r>
              <a:rPr lang="en-US" sz="2200" dirty="0" smtClean="0"/>
              <a:t>Elucidate natural life history of Washington bat species and monitor populations </a:t>
            </a:r>
          </a:p>
          <a:p>
            <a:pPr marL="457200" indent="-457200">
              <a:buFont typeface="+mj-lt"/>
              <a:buAutoNum type="arabicPeriod"/>
            </a:pPr>
            <a:r>
              <a:rPr lang="en-US" sz="2200" dirty="0" smtClean="0"/>
              <a:t>Safeguard bats from sources of WNS mortality and disturbances</a:t>
            </a:r>
          </a:p>
          <a:p>
            <a:endParaRPr lang="en-US" sz="22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18255" y="4449728"/>
            <a:ext cx="6248400" cy="1980785"/>
          </a:xfrm>
          <a:prstGeom prst="rect">
            <a:avLst/>
          </a:prstGeom>
          <a:ln>
            <a:solidFill>
              <a:schemeClr val="bg1"/>
            </a:solidFill>
          </a:ln>
        </p:spPr>
      </p:pic>
      <p:sp>
        <p:nvSpPr>
          <p:cNvPr id="5" name="TextBox 4"/>
          <p:cNvSpPr txBox="1"/>
          <p:nvPr/>
        </p:nvSpPr>
        <p:spPr>
          <a:xfrm>
            <a:off x="6977667" y="6266476"/>
            <a:ext cx="1298588" cy="184666"/>
          </a:xfrm>
          <a:prstGeom prst="rect">
            <a:avLst/>
          </a:prstGeom>
          <a:noFill/>
        </p:spPr>
        <p:txBody>
          <a:bodyPr wrap="square" rtlCol="0">
            <a:spAutoFit/>
          </a:bodyPr>
          <a:lstStyle/>
          <a:p>
            <a:r>
              <a:rPr lang="en-US" sz="600" dirty="0" smtClean="0">
                <a:solidFill>
                  <a:schemeClr val="tx1">
                    <a:lumMod val="65000"/>
                  </a:schemeClr>
                </a:solidFill>
              </a:rPr>
              <a:t>Photo: H. Borders</a:t>
            </a:r>
            <a:endParaRPr lang="en-US" sz="600" dirty="0">
              <a:solidFill>
                <a:schemeClr val="tx1">
                  <a:lumMod val="65000"/>
                </a:schemeClr>
              </a:solidFill>
            </a:endParaRPr>
          </a:p>
        </p:txBody>
      </p:sp>
    </p:spTree>
    <p:extLst>
      <p:ext uri="{BB962C8B-B14F-4D97-AF65-F5344CB8AC3E}">
        <p14:creationId xmlns:p14="http://schemas.microsoft.com/office/powerpoint/2010/main" val="444626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48" y="209781"/>
            <a:ext cx="3040382" cy="555763"/>
          </a:xfrm>
        </p:spPr>
        <p:txBody>
          <a:bodyPr>
            <a:noAutofit/>
          </a:bodyPr>
          <a:lstStyle/>
          <a:p>
            <a:r>
              <a:rPr lang="en-US" sz="2000" dirty="0" smtClean="0"/>
              <a:t>Objective 1: Outreach</a:t>
            </a:r>
            <a:endParaRPr lang="en-US" sz="2000" dirty="0"/>
          </a:p>
        </p:txBody>
      </p:sp>
      <p:sp>
        <p:nvSpPr>
          <p:cNvPr id="3" name="Content Placeholder 2"/>
          <p:cNvSpPr>
            <a:spLocks noGrp="1"/>
          </p:cNvSpPr>
          <p:nvPr>
            <p:ph idx="1"/>
          </p:nvPr>
        </p:nvSpPr>
        <p:spPr>
          <a:xfrm>
            <a:off x="457729" y="1277077"/>
            <a:ext cx="6379006" cy="4368811"/>
          </a:xfrm>
        </p:spPr>
        <p:txBody>
          <a:bodyPr>
            <a:normAutofit lnSpcReduction="10000"/>
          </a:bodyPr>
          <a:lstStyle/>
          <a:p>
            <a:r>
              <a:rPr lang="en-US" sz="2200" dirty="0" smtClean="0"/>
              <a:t>Educational materials</a:t>
            </a:r>
          </a:p>
          <a:p>
            <a:pPr lvl="1"/>
            <a:r>
              <a:rPr lang="en-US" sz="2200" dirty="0" smtClean="0"/>
              <a:t>WNS fact sheet</a:t>
            </a:r>
          </a:p>
          <a:p>
            <a:pPr lvl="1"/>
            <a:r>
              <a:rPr lang="en-US" sz="2200" dirty="0" smtClean="0"/>
              <a:t>Help our bats poster</a:t>
            </a:r>
          </a:p>
          <a:p>
            <a:pPr lvl="1"/>
            <a:r>
              <a:rPr lang="en-US" sz="2200" dirty="0" smtClean="0"/>
              <a:t>Species account cards</a:t>
            </a:r>
          </a:p>
          <a:p>
            <a:r>
              <a:rPr lang="en-US" sz="2200" dirty="0" smtClean="0"/>
              <a:t>Online reporting of sick/dead bats or </a:t>
            </a:r>
          </a:p>
          <a:p>
            <a:pPr marL="0" indent="0">
              <a:buNone/>
            </a:pPr>
            <a:r>
              <a:rPr lang="en-US" sz="2200" dirty="0"/>
              <a:t> </a:t>
            </a:r>
            <a:r>
              <a:rPr lang="en-US" sz="2200" dirty="0" smtClean="0"/>
              <a:t>  groups of bats</a:t>
            </a:r>
          </a:p>
          <a:p>
            <a:r>
              <a:rPr lang="en-US" sz="2200" dirty="0" smtClean="0"/>
              <a:t>National Hunting and Fishing Events</a:t>
            </a:r>
          </a:p>
          <a:p>
            <a:r>
              <a:rPr lang="en-US" sz="2200" dirty="0" smtClean="0"/>
              <a:t>Social media (Facebook)</a:t>
            </a:r>
          </a:p>
          <a:p>
            <a:r>
              <a:rPr lang="en-US" sz="2200" dirty="0" err="1" smtClean="0"/>
              <a:t>BatWeek</a:t>
            </a:r>
            <a:endParaRPr lang="en-US" sz="2200" dirty="0" smtClean="0"/>
          </a:p>
          <a:p>
            <a:r>
              <a:rPr lang="en-US" sz="2200" dirty="0" smtClean="0"/>
              <a:t>Classroom presentations</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14590" y="206754"/>
            <a:ext cx="2136371" cy="2789152"/>
          </a:xfrm>
          <a:prstGeom prst="rect">
            <a:avLst/>
          </a:prstGeom>
          <a:ln>
            <a:solidFill>
              <a:schemeClr val="bg1"/>
            </a:solidFill>
          </a:ln>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7619" y="2000869"/>
            <a:ext cx="2373135" cy="3913069"/>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50961" y="4020900"/>
            <a:ext cx="1738702" cy="2700921"/>
          </a:xfrm>
          <a:prstGeom prst="rect">
            <a:avLst/>
          </a:prstGeom>
          <a:ln>
            <a:solidFill>
              <a:schemeClr val="bg1"/>
            </a:solidFill>
          </a:ln>
        </p:spPr>
      </p:pic>
    </p:spTree>
    <p:extLst>
      <p:ext uri="{BB962C8B-B14F-4D97-AF65-F5344CB8AC3E}">
        <p14:creationId xmlns:p14="http://schemas.microsoft.com/office/powerpoint/2010/main" val="1903680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344" y="1203207"/>
            <a:ext cx="5841334" cy="3263504"/>
          </a:xfrm>
        </p:spPr>
        <p:txBody>
          <a:bodyPr>
            <a:noAutofit/>
          </a:bodyPr>
          <a:lstStyle/>
          <a:p>
            <a:r>
              <a:rPr lang="en-US" sz="2200" dirty="0" smtClean="0"/>
              <a:t>Passive Surveillance</a:t>
            </a:r>
          </a:p>
          <a:p>
            <a:pPr lvl="1"/>
            <a:r>
              <a:rPr lang="en-US" sz="2000" dirty="0" smtClean="0"/>
              <a:t>Provided trainings to wildlife rehabilitators</a:t>
            </a:r>
          </a:p>
          <a:p>
            <a:pPr lvl="1"/>
            <a:r>
              <a:rPr lang="en-US" sz="2000" dirty="0" smtClean="0"/>
              <a:t>Presented information to wildlife control operators (WCO)</a:t>
            </a:r>
          </a:p>
          <a:p>
            <a:pPr lvl="1"/>
            <a:r>
              <a:rPr lang="en-US" sz="2000" dirty="0" smtClean="0"/>
              <a:t>57 samples submitted from public reports, wildlife rehabilitators, WCO, and Department of Health from Aug 2016 to June 2017</a:t>
            </a:r>
            <a:endParaRPr lang="en-US" sz="1800" dirty="0" smtClean="0"/>
          </a:p>
          <a:p>
            <a:r>
              <a:rPr lang="en-US" sz="2200" dirty="0" smtClean="0"/>
              <a:t>Developed guidelines for, 1) responding to public bat reports, 2) wildlife rehabilitators, 3) surveillance, 4) capturing bats </a:t>
            </a:r>
            <a:r>
              <a:rPr lang="en-US" sz="2200" i="1" dirty="0" smtClean="0"/>
              <a:t>(in progress)</a:t>
            </a:r>
            <a:r>
              <a:rPr lang="en-US" sz="2200" dirty="0" smtClean="0"/>
              <a:t>, and 5) WNS decontamination</a:t>
            </a:r>
            <a:endParaRPr lang="en-US" sz="22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7156" y="1423373"/>
            <a:ext cx="2479642" cy="1648698"/>
          </a:xfrm>
          <a:prstGeom prst="rect">
            <a:avLst/>
          </a:prstGeom>
          <a:ln>
            <a:solidFill>
              <a:schemeClr val="bg1"/>
            </a:solidFill>
          </a:ln>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45865" y="3482797"/>
            <a:ext cx="2466096" cy="2129902"/>
          </a:xfrm>
          <a:prstGeom prst="rect">
            <a:avLst/>
          </a:prstGeom>
          <a:ln>
            <a:solidFill>
              <a:schemeClr val="bg1"/>
            </a:solidFill>
          </a:ln>
        </p:spPr>
      </p:pic>
      <p:sp>
        <p:nvSpPr>
          <p:cNvPr id="5" name="TextBox 4"/>
          <p:cNvSpPr txBox="1"/>
          <p:nvPr/>
        </p:nvSpPr>
        <p:spPr>
          <a:xfrm>
            <a:off x="8186058" y="2916390"/>
            <a:ext cx="828944" cy="184666"/>
          </a:xfrm>
          <a:prstGeom prst="rect">
            <a:avLst/>
          </a:prstGeom>
          <a:noFill/>
        </p:spPr>
        <p:txBody>
          <a:bodyPr wrap="square" rtlCol="0">
            <a:spAutoFit/>
          </a:bodyPr>
          <a:lstStyle/>
          <a:p>
            <a:r>
              <a:rPr lang="en-US" sz="600" dirty="0" smtClean="0">
                <a:solidFill>
                  <a:schemeClr val="tx1">
                    <a:lumMod val="65000"/>
                  </a:schemeClr>
                </a:solidFill>
              </a:rPr>
              <a:t>Photo: PAWS</a:t>
            </a:r>
            <a:endParaRPr lang="en-US" sz="600" dirty="0">
              <a:solidFill>
                <a:schemeClr val="tx1">
                  <a:lumMod val="65000"/>
                </a:schemeClr>
              </a:solidFill>
            </a:endParaRPr>
          </a:p>
        </p:txBody>
      </p:sp>
      <p:sp>
        <p:nvSpPr>
          <p:cNvPr id="7" name="TextBox 6"/>
          <p:cNvSpPr txBox="1"/>
          <p:nvPr/>
        </p:nvSpPr>
        <p:spPr>
          <a:xfrm>
            <a:off x="8129452" y="5456189"/>
            <a:ext cx="828944" cy="184666"/>
          </a:xfrm>
          <a:prstGeom prst="rect">
            <a:avLst/>
          </a:prstGeom>
          <a:noFill/>
        </p:spPr>
        <p:txBody>
          <a:bodyPr wrap="square" rtlCol="0">
            <a:spAutoFit/>
          </a:bodyPr>
          <a:lstStyle/>
          <a:p>
            <a:r>
              <a:rPr lang="en-US" sz="600" dirty="0" smtClean="0">
                <a:solidFill>
                  <a:schemeClr val="tx1">
                    <a:lumMod val="65000"/>
                  </a:schemeClr>
                </a:solidFill>
              </a:rPr>
              <a:t>Photo: PAWS</a:t>
            </a:r>
            <a:endParaRPr lang="en-US" sz="600" dirty="0">
              <a:solidFill>
                <a:schemeClr val="tx1">
                  <a:lumMod val="65000"/>
                </a:schemeClr>
              </a:solidFill>
            </a:endParaRPr>
          </a:p>
        </p:txBody>
      </p:sp>
      <p:sp>
        <p:nvSpPr>
          <p:cNvPr id="8" name="Title 1"/>
          <p:cNvSpPr txBox="1">
            <a:spLocks/>
          </p:cNvSpPr>
          <p:nvPr/>
        </p:nvSpPr>
        <p:spPr bwMode="black">
          <a:xfrm>
            <a:off x="193221" y="99128"/>
            <a:ext cx="5941765" cy="645152"/>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fontScale="77500" lnSpcReduction="20000"/>
          </a:bodyPr>
          <a:lst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a:lstStyle>
          <a:p>
            <a:r>
              <a:rPr lang="en-US" sz="2200" dirty="0" smtClean="0"/>
              <a:t>Objective 2: WNS ecology &amp; distribution</a:t>
            </a:r>
            <a:endParaRPr lang="en-US" sz="2200" dirty="0"/>
          </a:p>
        </p:txBody>
      </p:sp>
    </p:spTree>
    <p:extLst>
      <p:ext uri="{BB962C8B-B14F-4D97-AF65-F5344CB8AC3E}">
        <p14:creationId xmlns:p14="http://schemas.microsoft.com/office/powerpoint/2010/main" val="1441277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434" y="1349163"/>
            <a:ext cx="5334685" cy="3101983"/>
          </a:xfrm>
        </p:spPr>
        <p:txBody>
          <a:bodyPr>
            <a:normAutofit/>
          </a:bodyPr>
          <a:lstStyle/>
          <a:p>
            <a:pPr marL="0" indent="0">
              <a:buNone/>
            </a:pPr>
            <a:r>
              <a:rPr lang="en-US" sz="2200" dirty="0" smtClean="0"/>
              <a:t>Active Surveillance</a:t>
            </a:r>
          </a:p>
          <a:p>
            <a:r>
              <a:rPr lang="en-US" sz="2200" dirty="0" smtClean="0"/>
              <a:t>Sampled 34 sites in 16 counties</a:t>
            </a:r>
          </a:p>
          <a:p>
            <a:r>
              <a:rPr lang="en-US" sz="2200" dirty="0" smtClean="0"/>
              <a:t>Sites include bridges, buildings, abandoned mines, caves, and a bat box</a:t>
            </a:r>
          </a:p>
          <a:p>
            <a:r>
              <a:rPr lang="en-US" sz="2200" dirty="0" smtClean="0"/>
              <a:t>Results from 10 sites are negative for </a:t>
            </a:r>
            <a:r>
              <a:rPr lang="en-US" sz="2200" dirty="0" err="1" smtClean="0"/>
              <a:t>Pd</a:t>
            </a:r>
            <a:endParaRPr lang="en-US" sz="2200" dirty="0" smtClean="0"/>
          </a:p>
          <a:p>
            <a:r>
              <a:rPr lang="en-US" sz="2200" dirty="0" smtClean="0"/>
              <a:t>Results pending for remaining sites</a:t>
            </a:r>
          </a:p>
        </p:txBody>
      </p:sp>
      <p:sp>
        <p:nvSpPr>
          <p:cNvPr id="6" name="Title 1"/>
          <p:cNvSpPr txBox="1">
            <a:spLocks/>
          </p:cNvSpPr>
          <p:nvPr/>
        </p:nvSpPr>
        <p:spPr bwMode="black">
          <a:xfrm>
            <a:off x="193221" y="99128"/>
            <a:ext cx="5941765" cy="645152"/>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fontScale="77500" lnSpcReduction="20000"/>
          </a:bodyPr>
          <a:lst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a:lstStyle>
          <a:p>
            <a:r>
              <a:rPr lang="en-US" sz="2200" dirty="0" smtClean="0"/>
              <a:t>Objective 2: WNS ecology &amp; distribution</a:t>
            </a:r>
            <a:endParaRPr lang="en-US" sz="22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6704" y="1191103"/>
            <a:ext cx="2174508" cy="2888721"/>
          </a:xfrm>
          <a:prstGeom prst="rect">
            <a:avLst/>
          </a:prstGeom>
          <a:ln>
            <a:solidFill>
              <a:schemeClr val="bg1"/>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4655" y="4369270"/>
            <a:ext cx="3026557" cy="2269918"/>
          </a:xfrm>
          <a:prstGeom prst="rect">
            <a:avLst/>
          </a:prstGeom>
          <a:ln>
            <a:solidFill>
              <a:schemeClr val="bg1"/>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9852" y="4374672"/>
            <a:ext cx="3019355" cy="2264516"/>
          </a:xfrm>
          <a:prstGeom prst="rect">
            <a:avLst/>
          </a:prstGeom>
          <a:ln>
            <a:solidFill>
              <a:schemeClr val="bg1"/>
            </a:solidFill>
          </a:ln>
        </p:spPr>
      </p:pic>
      <p:sp>
        <p:nvSpPr>
          <p:cNvPr id="9" name="TextBox 8"/>
          <p:cNvSpPr txBox="1"/>
          <p:nvPr/>
        </p:nvSpPr>
        <p:spPr>
          <a:xfrm>
            <a:off x="7438107" y="3905896"/>
            <a:ext cx="828944" cy="184666"/>
          </a:xfrm>
          <a:prstGeom prst="rect">
            <a:avLst/>
          </a:prstGeom>
          <a:noFill/>
        </p:spPr>
        <p:txBody>
          <a:bodyPr wrap="square" rtlCol="0">
            <a:spAutoFit/>
          </a:bodyPr>
          <a:lstStyle/>
          <a:p>
            <a:r>
              <a:rPr lang="en-US" sz="600" dirty="0" smtClean="0">
                <a:solidFill>
                  <a:schemeClr val="tx1">
                    <a:lumMod val="65000"/>
                  </a:schemeClr>
                </a:solidFill>
              </a:rPr>
              <a:t>Photo: S. Thomas</a:t>
            </a:r>
            <a:endParaRPr lang="en-US" sz="600" dirty="0">
              <a:solidFill>
                <a:schemeClr val="tx1">
                  <a:lumMod val="65000"/>
                </a:schemeClr>
              </a:solidFill>
            </a:endParaRPr>
          </a:p>
        </p:txBody>
      </p:sp>
      <p:sp>
        <p:nvSpPr>
          <p:cNvPr id="10" name="TextBox 9"/>
          <p:cNvSpPr txBox="1"/>
          <p:nvPr/>
        </p:nvSpPr>
        <p:spPr>
          <a:xfrm>
            <a:off x="7464720" y="6462826"/>
            <a:ext cx="828944" cy="184666"/>
          </a:xfrm>
          <a:prstGeom prst="rect">
            <a:avLst/>
          </a:prstGeom>
          <a:noFill/>
        </p:spPr>
        <p:txBody>
          <a:bodyPr wrap="square" rtlCol="0">
            <a:spAutoFit/>
          </a:bodyPr>
          <a:lstStyle/>
          <a:p>
            <a:r>
              <a:rPr lang="en-US" sz="600" dirty="0" smtClean="0">
                <a:solidFill>
                  <a:schemeClr val="tx1">
                    <a:lumMod val="65000"/>
                  </a:schemeClr>
                </a:solidFill>
              </a:rPr>
              <a:t>Photo: S. Thomas</a:t>
            </a:r>
            <a:endParaRPr lang="en-US" sz="600" dirty="0">
              <a:solidFill>
                <a:schemeClr val="tx1">
                  <a:lumMod val="65000"/>
                </a:schemeClr>
              </a:solidFill>
            </a:endParaRPr>
          </a:p>
        </p:txBody>
      </p:sp>
    </p:spTree>
    <p:extLst>
      <p:ext uri="{BB962C8B-B14F-4D97-AF65-F5344CB8AC3E}">
        <p14:creationId xmlns:p14="http://schemas.microsoft.com/office/powerpoint/2010/main" val="3134195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3081" y="117165"/>
            <a:ext cx="8667080" cy="6697290"/>
          </a:xfrm>
        </p:spPr>
      </p:pic>
    </p:spTree>
    <p:extLst>
      <p:ext uri="{BB962C8B-B14F-4D97-AF65-F5344CB8AC3E}">
        <p14:creationId xmlns:p14="http://schemas.microsoft.com/office/powerpoint/2010/main" val="859406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345" y="1096629"/>
            <a:ext cx="5331079" cy="4981952"/>
          </a:xfrm>
        </p:spPr>
        <p:txBody>
          <a:bodyPr>
            <a:noAutofit/>
          </a:bodyPr>
          <a:lstStyle/>
          <a:p>
            <a:pPr marL="0" indent="0">
              <a:buNone/>
            </a:pPr>
            <a:r>
              <a:rPr lang="en-US" sz="2200" dirty="0" smtClean="0"/>
              <a:t>Winter Acoustic Monitoring</a:t>
            </a:r>
          </a:p>
          <a:p>
            <a:r>
              <a:rPr lang="en-US" sz="2000" dirty="0" smtClean="0"/>
              <a:t>Determine bat activity patterns and habitat associations to elucidate roosting ecology and guide WNS surveillance</a:t>
            </a:r>
          </a:p>
          <a:p>
            <a:r>
              <a:rPr lang="en-US" sz="2000" dirty="0" smtClean="0"/>
              <a:t>Monitored 25 locations in Snoqualmie River Watershed for a varying amount of time from October to June </a:t>
            </a:r>
          </a:p>
          <a:p>
            <a:r>
              <a:rPr lang="en-US" sz="2000" dirty="0" smtClean="0"/>
              <a:t>Monitored for total of 620 nights</a:t>
            </a:r>
          </a:p>
          <a:p>
            <a:r>
              <a:rPr lang="en-US" sz="2000" dirty="0" smtClean="0"/>
              <a:t>17,988 bat passes occurred during this time</a:t>
            </a:r>
          </a:p>
          <a:p>
            <a:r>
              <a:rPr lang="en-US" sz="2000" dirty="0" smtClean="0"/>
              <a:t>Determined species activity levels and spring emergence</a:t>
            </a:r>
          </a:p>
          <a:p>
            <a:r>
              <a:rPr lang="en-US" sz="2000" dirty="0" smtClean="0"/>
              <a:t>Documented activity at abandoned mine</a:t>
            </a:r>
          </a:p>
          <a:p>
            <a:endParaRPr lang="en-US" sz="2400" dirty="0" smtClean="0"/>
          </a:p>
          <a:p>
            <a:endParaRPr lang="en-US" sz="24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22424" y="4332491"/>
            <a:ext cx="2651016" cy="1745436"/>
          </a:xfrm>
          <a:prstGeom prst="rect">
            <a:avLst/>
          </a:prstGeom>
          <a:ln>
            <a:solidFill>
              <a:schemeClr val="bg1"/>
            </a:solidFill>
          </a:ln>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04089" y="1288223"/>
            <a:ext cx="1869351" cy="2731800"/>
          </a:xfrm>
          <a:prstGeom prst="rect">
            <a:avLst/>
          </a:prstGeom>
          <a:ln>
            <a:solidFill>
              <a:schemeClr val="bg1"/>
            </a:solidFill>
          </a:ln>
        </p:spPr>
      </p:pic>
      <p:sp>
        <p:nvSpPr>
          <p:cNvPr id="7" name="Title 1"/>
          <p:cNvSpPr txBox="1">
            <a:spLocks/>
          </p:cNvSpPr>
          <p:nvPr/>
        </p:nvSpPr>
        <p:spPr bwMode="black">
          <a:xfrm>
            <a:off x="193221" y="99128"/>
            <a:ext cx="5410137" cy="645152"/>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a:lstStyle>
          <a:p>
            <a:r>
              <a:rPr lang="en-US" sz="2000" dirty="0" smtClean="0"/>
              <a:t>Objective 3: bat life history</a:t>
            </a:r>
            <a:endParaRPr lang="en-US" sz="2000" dirty="0"/>
          </a:p>
        </p:txBody>
      </p:sp>
    </p:spTree>
    <p:extLst>
      <p:ext uri="{BB962C8B-B14F-4D97-AF65-F5344CB8AC3E}">
        <p14:creationId xmlns:p14="http://schemas.microsoft.com/office/powerpoint/2010/main" val="3342588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896" y="1077690"/>
            <a:ext cx="5630379" cy="3101983"/>
          </a:xfrm>
        </p:spPr>
        <p:txBody>
          <a:bodyPr>
            <a:normAutofit/>
          </a:bodyPr>
          <a:lstStyle/>
          <a:p>
            <a:pPr marL="0" indent="0">
              <a:buNone/>
            </a:pPr>
            <a:r>
              <a:rPr lang="en-US" sz="2200" dirty="0"/>
              <a:t>Characterize roost </a:t>
            </a:r>
            <a:r>
              <a:rPr lang="en-US" sz="2200" dirty="0" smtClean="0"/>
              <a:t>microclimate to determine vulnerability of hibernating bats</a:t>
            </a:r>
          </a:p>
          <a:p>
            <a:r>
              <a:rPr lang="en-US" sz="2200" dirty="0" smtClean="0"/>
              <a:t>4 sites monitored for a varying amount of time from October to May</a:t>
            </a:r>
          </a:p>
          <a:p>
            <a:pPr marL="0" indent="0">
              <a:buNone/>
            </a:pPr>
            <a:endParaRPr lang="en-US" sz="2200" dirty="0"/>
          </a:p>
          <a:p>
            <a:endParaRPr lang="en-US" sz="2200" dirty="0"/>
          </a:p>
        </p:txBody>
      </p:sp>
      <p:pic>
        <p:nvPicPr>
          <p:cNvPr id="7"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7942" y="2729530"/>
            <a:ext cx="5018442" cy="3469341"/>
          </a:xfrm>
          <a:prstGeom prst="rect">
            <a:avLst/>
          </a:prstGeom>
        </p:spPr>
      </p:pic>
      <p:sp>
        <p:nvSpPr>
          <p:cNvPr id="8" name="Rectangle 7"/>
          <p:cNvSpPr/>
          <p:nvPr/>
        </p:nvSpPr>
        <p:spPr>
          <a:xfrm>
            <a:off x="5503817" y="2786135"/>
            <a:ext cx="472567" cy="30741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93965" y="2803553"/>
            <a:ext cx="113212" cy="2734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68875" y="2803553"/>
            <a:ext cx="113212" cy="273449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77881" y="2803553"/>
            <a:ext cx="113212" cy="27344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p:cNvSpPr txBox="1"/>
          <p:nvPr/>
        </p:nvSpPr>
        <p:spPr>
          <a:xfrm rot="16200000">
            <a:off x="1051460" y="2357437"/>
            <a:ext cx="1637211" cy="261610"/>
          </a:xfrm>
          <a:prstGeom prst="rect">
            <a:avLst/>
          </a:prstGeom>
          <a:noFill/>
        </p:spPr>
        <p:txBody>
          <a:bodyPr wrap="square" rtlCol="0">
            <a:spAutoFit/>
          </a:bodyPr>
          <a:lstStyle/>
          <a:p>
            <a:r>
              <a:rPr lang="en-US" sz="1050" dirty="0" smtClean="0">
                <a:solidFill>
                  <a:schemeClr val="bg1"/>
                </a:solidFill>
              </a:rPr>
              <a:t>TALUS</a:t>
            </a:r>
            <a:endParaRPr lang="en-US" sz="1050" dirty="0">
              <a:solidFill>
                <a:schemeClr val="bg1"/>
              </a:solidFill>
            </a:endParaRPr>
          </a:p>
        </p:txBody>
      </p:sp>
      <p:sp>
        <p:nvSpPr>
          <p:cNvPr id="13" name="TextBox 12"/>
          <p:cNvSpPr txBox="1"/>
          <p:nvPr/>
        </p:nvSpPr>
        <p:spPr>
          <a:xfrm rot="16200000">
            <a:off x="1717673" y="2431460"/>
            <a:ext cx="1637211" cy="261610"/>
          </a:xfrm>
          <a:prstGeom prst="rect">
            <a:avLst/>
          </a:prstGeom>
          <a:noFill/>
        </p:spPr>
        <p:txBody>
          <a:bodyPr wrap="square" rtlCol="0">
            <a:spAutoFit/>
          </a:bodyPr>
          <a:lstStyle/>
          <a:p>
            <a:r>
              <a:rPr lang="en-US" sz="1050" dirty="0" smtClean="0">
                <a:solidFill>
                  <a:schemeClr val="bg1"/>
                </a:solidFill>
              </a:rPr>
              <a:t>BRIDGE</a:t>
            </a:r>
            <a:endParaRPr lang="en-US" sz="1050" dirty="0">
              <a:solidFill>
                <a:schemeClr val="bg1"/>
              </a:solidFill>
            </a:endParaRPr>
          </a:p>
        </p:txBody>
      </p:sp>
      <p:sp>
        <p:nvSpPr>
          <p:cNvPr id="14" name="TextBox 13"/>
          <p:cNvSpPr txBox="1"/>
          <p:nvPr/>
        </p:nvSpPr>
        <p:spPr>
          <a:xfrm rot="16200000">
            <a:off x="1935105" y="2313240"/>
            <a:ext cx="1637211" cy="261610"/>
          </a:xfrm>
          <a:prstGeom prst="rect">
            <a:avLst/>
          </a:prstGeom>
          <a:noFill/>
        </p:spPr>
        <p:txBody>
          <a:bodyPr wrap="square" rtlCol="0">
            <a:spAutoFit/>
          </a:bodyPr>
          <a:lstStyle/>
          <a:p>
            <a:r>
              <a:rPr lang="en-US" sz="1050" dirty="0" smtClean="0">
                <a:solidFill>
                  <a:schemeClr val="bg1"/>
                </a:solidFill>
              </a:rPr>
              <a:t>BARN</a:t>
            </a:r>
            <a:endParaRPr lang="en-US" sz="1050" dirty="0">
              <a:solidFill>
                <a:schemeClr val="bg1"/>
              </a:solidFill>
            </a:endParaRPr>
          </a:p>
        </p:txBody>
      </p:sp>
      <p:sp>
        <p:nvSpPr>
          <p:cNvPr id="15" name="TextBox 14"/>
          <p:cNvSpPr txBox="1"/>
          <p:nvPr/>
        </p:nvSpPr>
        <p:spPr>
          <a:xfrm>
            <a:off x="957942" y="5921872"/>
            <a:ext cx="2177143" cy="276999"/>
          </a:xfrm>
          <a:prstGeom prst="rect">
            <a:avLst/>
          </a:prstGeom>
          <a:noFill/>
        </p:spPr>
        <p:txBody>
          <a:bodyPr wrap="square" rtlCol="0">
            <a:spAutoFit/>
          </a:bodyPr>
          <a:lstStyle/>
          <a:p>
            <a:r>
              <a:rPr lang="en-US" sz="1200" dirty="0" smtClean="0">
                <a:solidFill>
                  <a:schemeClr val="bg1">
                    <a:lumMod val="65000"/>
                    <a:lumOff val="35000"/>
                  </a:schemeClr>
                </a:solidFill>
              </a:rPr>
              <a:t>Verant et al. 2012</a:t>
            </a:r>
            <a:endParaRPr lang="en-US" sz="1200" dirty="0">
              <a:solidFill>
                <a:schemeClr val="bg1">
                  <a:lumMod val="65000"/>
                  <a:lumOff val="35000"/>
                </a:schemeClr>
              </a:solidFill>
            </a:endParaRPr>
          </a:p>
        </p:txBody>
      </p:sp>
      <p:sp>
        <p:nvSpPr>
          <p:cNvPr id="16" name="Rectangle 15"/>
          <p:cNvSpPr/>
          <p:nvPr/>
        </p:nvSpPr>
        <p:spPr>
          <a:xfrm>
            <a:off x="3217985" y="2803553"/>
            <a:ext cx="113212" cy="273449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2470594" y="2271199"/>
            <a:ext cx="1637211" cy="261610"/>
          </a:xfrm>
          <a:prstGeom prst="rect">
            <a:avLst/>
          </a:prstGeom>
          <a:noFill/>
        </p:spPr>
        <p:txBody>
          <a:bodyPr wrap="square" rtlCol="0">
            <a:spAutoFit/>
          </a:bodyPr>
          <a:lstStyle/>
          <a:p>
            <a:r>
              <a:rPr lang="en-US" sz="1050" dirty="0" smtClean="0">
                <a:solidFill>
                  <a:schemeClr val="bg1"/>
                </a:solidFill>
              </a:rPr>
              <a:t>MINE</a:t>
            </a:r>
            <a:endParaRPr lang="en-US" sz="1050" dirty="0">
              <a:solidFill>
                <a:schemeClr val="bg1"/>
              </a:solidFill>
            </a:endParaRPr>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7733" y="1168750"/>
            <a:ext cx="2182051" cy="1636539"/>
          </a:xfrm>
          <a:prstGeom prst="rect">
            <a:avLst/>
          </a:prstGeom>
          <a:ln>
            <a:solidFill>
              <a:schemeClr val="bg1"/>
            </a:solidFill>
          </a:ln>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98243" y="2914168"/>
            <a:ext cx="2172927" cy="1629695"/>
          </a:xfrm>
          <a:prstGeom prst="rect">
            <a:avLst/>
          </a:prstGeom>
          <a:ln>
            <a:solidFill>
              <a:schemeClr val="bg1"/>
            </a:solidFill>
          </a:ln>
        </p:spPr>
      </p:pic>
      <p:pic>
        <p:nvPicPr>
          <p:cNvPr id="22" name="Picture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74275" y="4662565"/>
            <a:ext cx="2166508" cy="1647322"/>
          </a:xfrm>
          <a:prstGeom prst="rect">
            <a:avLst/>
          </a:prstGeom>
          <a:ln>
            <a:solidFill>
              <a:schemeClr val="bg1"/>
            </a:solidFill>
          </a:ln>
        </p:spPr>
      </p:pic>
      <p:sp>
        <p:nvSpPr>
          <p:cNvPr id="18" name="Title 1"/>
          <p:cNvSpPr txBox="1">
            <a:spLocks/>
          </p:cNvSpPr>
          <p:nvPr/>
        </p:nvSpPr>
        <p:spPr bwMode="black">
          <a:xfrm>
            <a:off x="193221" y="99128"/>
            <a:ext cx="5410137" cy="645152"/>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a:lstStyle>
          <a:p>
            <a:r>
              <a:rPr lang="en-US" sz="2000" dirty="0" err="1" smtClean="0"/>
              <a:t>Obj</a:t>
            </a:r>
            <a:r>
              <a:rPr lang="en-US" sz="2000" dirty="0" smtClean="0"/>
              <a:t> 3: bat life history</a:t>
            </a:r>
            <a:endParaRPr lang="en-US" sz="2000" dirty="0"/>
          </a:p>
        </p:txBody>
      </p:sp>
    </p:spTree>
    <p:extLst>
      <p:ext uri="{BB962C8B-B14F-4D97-AF65-F5344CB8AC3E}">
        <p14:creationId xmlns:p14="http://schemas.microsoft.com/office/powerpoint/2010/main" val="2213926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569" y="1296923"/>
            <a:ext cx="6760029" cy="3101983"/>
          </a:xfrm>
        </p:spPr>
        <p:txBody>
          <a:bodyPr>
            <a:normAutofit/>
          </a:bodyPr>
          <a:lstStyle/>
          <a:p>
            <a:pPr marL="0" indent="0">
              <a:buNone/>
            </a:pPr>
            <a:r>
              <a:rPr lang="en-US" sz="2400" dirty="0" smtClean="0"/>
              <a:t>Maternity Colony Emergence Counts Pilot Season</a:t>
            </a:r>
          </a:p>
          <a:p>
            <a:r>
              <a:rPr lang="en-US" sz="2400" dirty="0" smtClean="0"/>
              <a:t>9 sites counted </a:t>
            </a:r>
          </a:p>
          <a:p>
            <a:r>
              <a:rPr lang="en-US" sz="2400" dirty="0" smtClean="0"/>
              <a:t>Recon required for most</a:t>
            </a:r>
          </a:p>
          <a:p>
            <a:r>
              <a:rPr lang="en-US" sz="2400" dirty="0" smtClean="0"/>
              <a:t>Reassess protocol/strategy for next year</a:t>
            </a:r>
          </a:p>
          <a:p>
            <a:endParaRPr lang="en-US" sz="24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0173" y="3753285"/>
            <a:ext cx="3005166" cy="2253875"/>
          </a:xfrm>
          <a:prstGeom prst="rect">
            <a:avLst/>
          </a:prstGeom>
          <a:ln>
            <a:solidFill>
              <a:schemeClr val="bg1"/>
            </a:solidFill>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4571" y="3747285"/>
            <a:ext cx="3013166" cy="2259875"/>
          </a:xfrm>
          <a:prstGeom prst="rect">
            <a:avLst/>
          </a:prstGeom>
          <a:ln>
            <a:solidFill>
              <a:schemeClr val="bg1"/>
            </a:solidFill>
          </a:ln>
        </p:spPr>
      </p:pic>
      <p:sp>
        <p:nvSpPr>
          <p:cNvPr id="6" name="Title 1"/>
          <p:cNvSpPr txBox="1">
            <a:spLocks/>
          </p:cNvSpPr>
          <p:nvPr/>
        </p:nvSpPr>
        <p:spPr bwMode="black">
          <a:xfrm>
            <a:off x="193221" y="99128"/>
            <a:ext cx="5410137" cy="645152"/>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fontScale="85000" lnSpcReduction="10000"/>
          </a:bodyPr>
          <a:lst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a:lstStyle>
          <a:p>
            <a:r>
              <a:rPr lang="en-US" sz="2000" dirty="0" smtClean="0"/>
              <a:t>Objective 3: bat natural life history</a:t>
            </a:r>
            <a:endParaRPr lang="en-US" sz="2000" dirty="0"/>
          </a:p>
        </p:txBody>
      </p:sp>
    </p:spTree>
    <p:extLst>
      <p:ext uri="{BB962C8B-B14F-4D97-AF65-F5344CB8AC3E}">
        <p14:creationId xmlns:p14="http://schemas.microsoft.com/office/powerpoint/2010/main" val="3194301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624" y="925037"/>
            <a:ext cx="5620507" cy="4922873"/>
          </a:xfrm>
        </p:spPr>
        <p:txBody>
          <a:bodyPr>
            <a:normAutofit lnSpcReduction="10000"/>
          </a:bodyPr>
          <a:lstStyle/>
          <a:p>
            <a:r>
              <a:rPr lang="en-US" sz="2000" b="1" dirty="0" smtClean="0"/>
              <a:t>WNS decontamination </a:t>
            </a:r>
            <a:r>
              <a:rPr lang="en-US" sz="2000" dirty="0" smtClean="0"/>
              <a:t>implemented to limit human assisted spread</a:t>
            </a:r>
            <a:endParaRPr lang="en-US" sz="2000" dirty="0"/>
          </a:p>
          <a:p>
            <a:pPr lvl="2"/>
            <a:r>
              <a:rPr lang="en-US" sz="2000" dirty="0" smtClean="0"/>
              <a:t>National protocol implemented at subterranean habitat and other high exposure risk roosts</a:t>
            </a:r>
          </a:p>
          <a:p>
            <a:pPr lvl="2"/>
            <a:r>
              <a:rPr lang="en-US" sz="2000" dirty="0" smtClean="0"/>
              <a:t>Developing a modified version of national protocol to be implemented when exposure risk is minimal </a:t>
            </a:r>
          </a:p>
          <a:p>
            <a:pPr lvl="4"/>
            <a:r>
              <a:rPr lang="en-US" sz="1800" dirty="0" smtClean="0"/>
              <a:t>Facilitate cooperation and participation </a:t>
            </a:r>
          </a:p>
          <a:p>
            <a:pPr lvl="1"/>
            <a:r>
              <a:rPr lang="en-US" sz="2000" dirty="0" smtClean="0"/>
              <a:t>Partners (e.g., USFS, State Parks) with cave resources screening and educating visitors about WNS and human assisted spread; boot cleaning stations and mats at popular sites</a:t>
            </a:r>
          </a:p>
          <a:p>
            <a:pPr lvl="1"/>
            <a:r>
              <a:rPr lang="en-US" sz="2000" dirty="0" smtClean="0"/>
              <a:t>Initiate a Bat Health Team </a:t>
            </a:r>
            <a:endParaRPr lang="en-US" sz="2000" dirty="0"/>
          </a:p>
        </p:txBody>
      </p:sp>
      <p:sp>
        <p:nvSpPr>
          <p:cNvPr id="4" name="Title 1"/>
          <p:cNvSpPr txBox="1">
            <a:spLocks/>
          </p:cNvSpPr>
          <p:nvPr/>
        </p:nvSpPr>
        <p:spPr bwMode="black">
          <a:xfrm>
            <a:off x="193221" y="99128"/>
            <a:ext cx="3379319" cy="645152"/>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fontScale="70000" lnSpcReduction="20000"/>
          </a:bodyPr>
          <a:lst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a:lstStyle>
          <a:p>
            <a:r>
              <a:rPr lang="en-US" sz="2000" dirty="0" smtClean="0"/>
              <a:t>Objective 4: Protect bats</a:t>
            </a:r>
            <a:endParaRPr lang="en-US" sz="2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6131" y="1060599"/>
            <a:ext cx="2756194" cy="2067146"/>
          </a:xfrm>
          <a:prstGeom prst="rect">
            <a:avLst/>
          </a:prstGeom>
          <a:ln>
            <a:solidFill>
              <a:schemeClr val="bg1"/>
            </a:solidFill>
          </a:ln>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18143" y="3615072"/>
            <a:ext cx="2241020" cy="2232838"/>
          </a:xfrm>
          <a:prstGeom prst="rect">
            <a:avLst/>
          </a:prstGeom>
          <a:ln>
            <a:solidFill>
              <a:schemeClr val="bg1"/>
            </a:solidFill>
          </a:ln>
        </p:spPr>
      </p:pic>
    </p:spTree>
    <p:extLst>
      <p:ext uri="{BB962C8B-B14F-4D97-AF65-F5344CB8AC3E}">
        <p14:creationId xmlns:p14="http://schemas.microsoft.com/office/powerpoint/2010/main" val="2730360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10" y="523629"/>
            <a:ext cx="7713233" cy="788804"/>
          </a:xfrm>
        </p:spPr>
        <p:txBody>
          <a:bodyPr/>
          <a:lstStyle/>
          <a:p>
            <a:r>
              <a:rPr lang="en-US" sz="2800" dirty="0"/>
              <a:t>Future Research and Monitoring</a:t>
            </a:r>
            <a:endParaRPr lang="en-US" dirty="0"/>
          </a:p>
        </p:txBody>
      </p:sp>
      <p:sp>
        <p:nvSpPr>
          <p:cNvPr id="3" name="Content Placeholder 2"/>
          <p:cNvSpPr>
            <a:spLocks noGrp="1"/>
          </p:cNvSpPr>
          <p:nvPr>
            <p:ph idx="1"/>
          </p:nvPr>
        </p:nvSpPr>
        <p:spPr>
          <a:xfrm>
            <a:off x="279699" y="1561742"/>
            <a:ext cx="5378824" cy="5032695"/>
          </a:xfrm>
        </p:spPr>
        <p:txBody>
          <a:bodyPr>
            <a:noAutofit/>
          </a:bodyPr>
          <a:lstStyle/>
          <a:p>
            <a:r>
              <a:rPr lang="en-US" sz="2400" dirty="0">
                <a:solidFill>
                  <a:srgbClr val="FFFF00"/>
                </a:solidFill>
              </a:rPr>
              <a:t>Acoustic monitoring</a:t>
            </a:r>
          </a:p>
          <a:p>
            <a:pPr lvl="1"/>
            <a:r>
              <a:rPr lang="en-US" sz="2000" dirty="0"/>
              <a:t>Extend winter monitoring</a:t>
            </a:r>
          </a:p>
          <a:p>
            <a:r>
              <a:rPr lang="en-US" sz="2400" dirty="0">
                <a:solidFill>
                  <a:srgbClr val="FFFF00"/>
                </a:solidFill>
              </a:rPr>
              <a:t>Surveillance</a:t>
            </a:r>
          </a:p>
          <a:p>
            <a:pPr lvl="1"/>
            <a:r>
              <a:rPr lang="en-US" sz="2000" dirty="0"/>
              <a:t>Where is </a:t>
            </a:r>
            <a:r>
              <a:rPr lang="en-US" sz="2000" dirty="0" err="1"/>
              <a:t>Pd</a:t>
            </a:r>
            <a:r>
              <a:rPr lang="en-US" sz="2000" dirty="0"/>
              <a:t>?</a:t>
            </a:r>
          </a:p>
          <a:p>
            <a:pPr lvl="1"/>
            <a:r>
              <a:rPr lang="en-US" sz="2000" dirty="0"/>
              <a:t>What environments can it persist in PNW?</a:t>
            </a:r>
          </a:p>
          <a:p>
            <a:r>
              <a:rPr lang="en-US" sz="2400" dirty="0">
                <a:solidFill>
                  <a:srgbClr val="FFFF00"/>
                </a:solidFill>
              </a:rPr>
              <a:t>Winter habitat selection</a:t>
            </a:r>
          </a:p>
          <a:p>
            <a:pPr lvl="1"/>
            <a:r>
              <a:rPr lang="en-US" sz="2000" dirty="0"/>
              <a:t>Radio telemetry</a:t>
            </a:r>
          </a:p>
          <a:p>
            <a:pPr lvl="1"/>
            <a:r>
              <a:rPr lang="en-US" sz="2000" dirty="0"/>
              <a:t>Abandoned mine and cave assessments</a:t>
            </a:r>
          </a:p>
          <a:p>
            <a:r>
              <a:rPr lang="en-US" sz="2400" dirty="0">
                <a:solidFill>
                  <a:srgbClr val="FFFF00"/>
                </a:solidFill>
              </a:rPr>
              <a:t>Maternity colony counts</a:t>
            </a:r>
          </a:p>
          <a:p>
            <a:pPr lvl="1"/>
            <a:r>
              <a:rPr lang="en-US" sz="2000" dirty="0"/>
              <a:t>Population trends</a:t>
            </a:r>
          </a:p>
          <a:p>
            <a:pPr lvl="1"/>
            <a:r>
              <a:rPr lang="en-US" sz="2000" dirty="0"/>
              <a:t>Colony health</a:t>
            </a:r>
          </a:p>
          <a:p>
            <a:pPr lvl="1"/>
            <a:endParaRPr lang="en-US" sz="2400" dirty="0"/>
          </a:p>
          <a:p>
            <a:r>
              <a:rPr lang="en-US" sz="2400" dirty="0"/>
              <a:t>How can we collaborate? (note: these are project ideas and have not been developed or approved yet)</a:t>
            </a:r>
          </a:p>
          <a:p>
            <a:endParaRPr lang="en-US" sz="2400" dirty="0"/>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2855" y="1967945"/>
            <a:ext cx="2651016" cy="1759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02855" y="4383011"/>
            <a:ext cx="2651016" cy="1745436"/>
          </a:xfrm>
          <a:prstGeom prst="rect">
            <a:avLst/>
          </a:prstGeom>
          <a:ln>
            <a:solidFill>
              <a:schemeClr val="tx1"/>
            </a:solidFill>
          </a:ln>
        </p:spPr>
      </p:pic>
    </p:spTree>
    <p:extLst>
      <p:ext uri="{BB962C8B-B14F-4D97-AF65-F5344CB8AC3E}">
        <p14:creationId xmlns:p14="http://schemas.microsoft.com/office/powerpoint/2010/main" val="899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59710"/>
            <a:ext cx="3785191" cy="617538"/>
          </a:xfrm>
        </p:spPr>
        <p:txBody>
          <a:bodyPr>
            <a:noAutofit/>
          </a:bodyPr>
          <a:lstStyle/>
          <a:p>
            <a:r>
              <a:rPr lang="en-US" sz="2000" dirty="0" smtClean="0"/>
              <a:t>White-nose Syndrome</a:t>
            </a:r>
            <a:endParaRPr lang="en-US" sz="2000" dirty="0"/>
          </a:p>
        </p:txBody>
      </p:sp>
      <p:sp>
        <p:nvSpPr>
          <p:cNvPr id="3" name="Content Placeholder 2"/>
          <p:cNvSpPr>
            <a:spLocks noGrp="1"/>
          </p:cNvSpPr>
          <p:nvPr>
            <p:ph idx="1"/>
          </p:nvPr>
        </p:nvSpPr>
        <p:spPr>
          <a:xfrm>
            <a:off x="754913" y="881421"/>
            <a:ext cx="7931888" cy="4191000"/>
          </a:xfrm>
        </p:spPr>
        <p:txBody>
          <a:bodyPr>
            <a:normAutofit/>
          </a:bodyPr>
          <a:lstStyle/>
          <a:p>
            <a:r>
              <a:rPr lang="en-US" sz="2400" dirty="0" smtClean="0"/>
              <a:t>White-nose syndrome (WNS) discovered 2006/2007 in New York</a:t>
            </a:r>
          </a:p>
          <a:p>
            <a:r>
              <a:rPr lang="en-US" sz="2400" dirty="0" smtClean="0"/>
              <a:t>Fungal disease – causative agent </a:t>
            </a:r>
            <a:r>
              <a:rPr lang="en-US" sz="2400" i="1" dirty="0" err="1" smtClean="0"/>
              <a:t>Pseudogymnoascus</a:t>
            </a:r>
            <a:r>
              <a:rPr lang="en-US" sz="2400" i="1" dirty="0" smtClean="0"/>
              <a:t> </a:t>
            </a:r>
            <a:r>
              <a:rPr lang="en-US" sz="2400" i="1" dirty="0" err="1" smtClean="0"/>
              <a:t>destructans</a:t>
            </a:r>
            <a:r>
              <a:rPr lang="en-US" sz="2400" i="1" dirty="0" smtClean="0"/>
              <a:t> </a:t>
            </a:r>
            <a:r>
              <a:rPr lang="en-US" sz="2400" dirty="0" smtClean="0"/>
              <a:t>(</a:t>
            </a:r>
            <a:r>
              <a:rPr lang="en-US" sz="2400" dirty="0" err="1" smtClean="0"/>
              <a:t>Pd</a:t>
            </a:r>
            <a:r>
              <a:rPr lang="en-US" sz="2400" dirty="0" smtClean="0"/>
              <a:t>)</a:t>
            </a:r>
          </a:p>
          <a:p>
            <a:pPr lvl="1"/>
            <a:r>
              <a:rPr lang="en-US" sz="2000" dirty="0" smtClean="0"/>
              <a:t>Cold loving fungus (</a:t>
            </a:r>
            <a:r>
              <a:rPr lang="en-US" sz="2000" dirty="0"/>
              <a:t>4 – 14 </a:t>
            </a:r>
            <a:r>
              <a:rPr lang="en-US" sz="2000" baseline="30000" dirty="0" err="1" smtClean="0"/>
              <a:t>o</a:t>
            </a:r>
            <a:r>
              <a:rPr lang="en-US" sz="2000" dirty="0" err="1" smtClean="0"/>
              <a:t>C</a:t>
            </a:r>
            <a:r>
              <a:rPr lang="en-US" sz="2000" dirty="0" smtClean="0"/>
              <a:t>, &gt;</a:t>
            </a:r>
            <a:r>
              <a:rPr lang="en-US" sz="2000" dirty="0"/>
              <a:t>90% relative </a:t>
            </a:r>
            <a:r>
              <a:rPr lang="en-US" sz="2000" dirty="0" smtClean="0"/>
              <a:t>humidity)</a:t>
            </a:r>
          </a:p>
          <a:p>
            <a:r>
              <a:rPr lang="en-US" sz="2400" dirty="0" smtClean="0"/>
              <a:t>Killed </a:t>
            </a:r>
            <a:r>
              <a:rPr lang="en-US" sz="2400" dirty="0"/>
              <a:t>&gt;6 millions of hibernating bats in Eastern North America</a:t>
            </a:r>
          </a:p>
          <a:p>
            <a:pPr lvl="1"/>
            <a:r>
              <a:rPr lang="en-US" sz="2000" dirty="0"/>
              <a:t>&gt;90% mortality rate at some hibernacula</a:t>
            </a:r>
          </a:p>
          <a:p>
            <a:pPr marL="0" indent="0">
              <a:buNone/>
            </a:pPr>
            <a:endParaRPr lang="en-US" sz="2000" dirty="0" smtClean="0"/>
          </a:p>
          <a:p>
            <a:endParaRPr lang="en-US" sz="2000" dirty="0" smtClean="0"/>
          </a:p>
        </p:txBody>
      </p:sp>
      <p:pic>
        <p:nvPicPr>
          <p:cNvPr id="4098" name="Picture 2" descr="Image result for white nose syndro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7982" y="4521455"/>
            <a:ext cx="2110838" cy="179851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AutoShape 4" descr="Image result for white nose syndr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white nose syndro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A picture of a bat with white nose syndro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Image result for white nose syndro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5575" y="4535887"/>
            <a:ext cx="2221865" cy="184285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 name="Picture 3" descr="C:\Users\hamankhh\Desktop\WNS_pics_presentation\5765048311_2dfe3b4612_z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49362" y="4521454"/>
            <a:ext cx="1892121" cy="175051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25884" y="6320271"/>
            <a:ext cx="1066800" cy="184666"/>
          </a:xfrm>
          <a:prstGeom prst="rect">
            <a:avLst/>
          </a:prstGeom>
          <a:noFill/>
        </p:spPr>
        <p:txBody>
          <a:bodyPr wrap="square" rtlCol="0">
            <a:spAutoFit/>
          </a:bodyPr>
          <a:lstStyle/>
          <a:p>
            <a:r>
              <a:rPr lang="en-US" sz="600" dirty="0" smtClean="0">
                <a:solidFill>
                  <a:schemeClr val="tx1">
                    <a:lumMod val="65000"/>
                  </a:schemeClr>
                </a:solidFill>
              </a:rPr>
              <a:t>Photo: R. Von Linden</a:t>
            </a:r>
            <a:endParaRPr lang="en-US" sz="600" dirty="0">
              <a:solidFill>
                <a:schemeClr val="tx1">
                  <a:lumMod val="65000"/>
                </a:schemeClr>
              </a:solidFill>
            </a:endParaRPr>
          </a:p>
        </p:txBody>
      </p:sp>
      <p:sp>
        <p:nvSpPr>
          <p:cNvPr id="8" name="TextBox 7"/>
          <p:cNvSpPr txBox="1"/>
          <p:nvPr/>
        </p:nvSpPr>
        <p:spPr>
          <a:xfrm>
            <a:off x="4087362" y="6368300"/>
            <a:ext cx="762000" cy="184666"/>
          </a:xfrm>
          <a:prstGeom prst="rect">
            <a:avLst/>
          </a:prstGeom>
          <a:noFill/>
        </p:spPr>
        <p:txBody>
          <a:bodyPr wrap="square" rtlCol="0">
            <a:spAutoFit/>
          </a:bodyPr>
          <a:lstStyle/>
          <a:p>
            <a:r>
              <a:rPr lang="en-US" sz="600" dirty="0" smtClean="0">
                <a:solidFill>
                  <a:schemeClr val="tx1">
                    <a:lumMod val="65000"/>
                  </a:schemeClr>
                </a:solidFill>
              </a:rPr>
              <a:t>Photo: L. Master</a:t>
            </a:r>
            <a:endParaRPr lang="en-US" sz="600" dirty="0">
              <a:solidFill>
                <a:schemeClr val="tx1">
                  <a:lumMod val="65000"/>
                </a:schemeClr>
              </a:solidFill>
            </a:endParaRPr>
          </a:p>
        </p:txBody>
      </p:sp>
      <p:sp>
        <p:nvSpPr>
          <p:cNvPr id="10" name="TextBox 9"/>
          <p:cNvSpPr txBox="1"/>
          <p:nvPr/>
        </p:nvSpPr>
        <p:spPr>
          <a:xfrm>
            <a:off x="1783931" y="6389929"/>
            <a:ext cx="685800" cy="184666"/>
          </a:xfrm>
          <a:prstGeom prst="rect">
            <a:avLst/>
          </a:prstGeom>
          <a:noFill/>
        </p:spPr>
        <p:txBody>
          <a:bodyPr wrap="square" rtlCol="0">
            <a:spAutoFit/>
          </a:bodyPr>
          <a:lstStyle/>
          <a:p>
            <a:r>
              <a:rPr lang="en-US" sz="600" dirty="0" smtClean="0">
                <a:solidFill>
                  <a:schemeClr val="tx1">
                    <a:lumMod val="85000"/>
                  </a:schemeClr>
                </a:solidFill>
              </a:rPr>
              <a:t>Photo: MI DNR</a:t>
            </a:r>
            <a:endParaRPr lang="en-US" sz="600" dirty="0">
              <a:solidFill>
                <a:schemeClr val="tx1">
                  <a:lumMod val="85000"/>
                </a:schemeClr>
              </a:solidFill>
            </a:endParaRP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7802" y="4500552"/>
            <a:ext cx="1708999" cy="1749944"/>
          </a:xfrm>
          <a:prstGeom prst="rect">
            <a:avLst/>
          </a:prstGeom>
        </p:spPr>
      </p:pic>
      <p:sp>
        <p:nvSpPr>
          <p:cNvPr id="12" name="TextBox 11"/>
          <p:cNvSpPr txBox="1"/>
          <p:nvPr/>
        </p:nvSpPr>
        <p:spPr>
          <a:xfrm>
            <a:off x="7918005" y="6239625"/>
            <a:ext cx="956695" cy="215444"/>
          </a:xfrm>
          <a:prstGeom prst="rect">
            <a:avLst/>
          </a:prstGeom>
          <a:noFill/>
        </p:spPr>
        <p:txBody>
          <a:bodyPr wrap="square" rtlCol="0">
            <a:spAutoFit/>
          </a:bodyPr>
          <a:lstStyle/>
          <a:p>
            <a:r>
              <a:rPr lang="en-US" sz="800" dirty="0" smtClean="0"/>
              <a:t>Chris </a:t>
            </a:r>
            <a:r>
              <a:rPr lang="en-US" sz="600" dirty="0" smtClean="0"/>
              <a:t>6Anderson</a:t>
            </a:r>
            <a:endParaRPr lang="en-US" sz="600" dirty="0"/>
          </a:p>
        </p:txBody>
      </p:sp>
    </p:spTree>
    <p:extLst>
      <p:ext uri="{BB962C8B-B14F-4D97-AF65-F5344CB8AC3E}">
        <p14:creationId xmlns:p14="http://schemas.microsoft.com/office/powerpoint/2010/main" val="3118109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0305"/>
            <a:ext cx="3908930" cy="578358"/>
          </a:xfrm>
        </p:spPr>
        <p:txBody>
          <a:bodyPr>
            <a:normAutofit fontScale="90000"/>
          </a:bodyPr>
          <a:lstStyle/>
          <a:p>
            <a:r>
              <a:rPr lang="en-US" sz="2200" dirty="0" smtClean="0"/>
              <a:t>Acknowledgements</a:t>
            </a:r>
            <a:endParaRPr lang="en-US" sz="2200" dirty="0"/>
          </a:p>
        </p:txBody>
      </p:sp>
      <p:sp>
        <p:nvSpPr>
          <p:cNvPr id="7" name="TextBox 6"/>
          <p:cNvSpPr txBox="1"/>
          <p:nvPr/>
        </p:nvSpPr>
        <p:spPr>
          <a:xfrm>
            <a:off x="152400" y="1056412"/>
            <a:ext cx="9029700" cy="5262979"/>
          </a:xfrm>
          <a:prstGeom prst="rect">
            <a:avLst/>
          </a:prstGeom>
          <a:noFill/>
        </p:spPr>
        <p:txBody>
          <a:bodyPr wrap="square" rtlCol="0">
            <a:spAutoFit/>
          </a:bodyPr>
          <a:lstStyle/>
          <a:p>
            <a:r>
              <a:rPr lang="en-US" sz="1600" i="1" dirty="0" smtClean="0"/>
              <a:t>WDFW</a:t>
            </a:r>
            <a:r>
              <a:rPr lang="en-US" sz="1600" dirty="0" smtClean="0"/>
              <a:t>; Greg Falxa, Joe Buchanan, Lori Salzer, </a:t>
            </a:r>
            <a:r>
              <a:rPr lang="en-US" sz="1600" dirty="0"/>
              <a:t>Rachel Blomker, Michelle </a:t>
            </a:r>
            <a:r>
              <a:rPr lang="en-US" sz="1600" dirty="0" smtClean="0"/>
              <a:t>Tirhi, Ruth Milner, Stefanie Bergh, Fenner Yarborough, Mike Atamian, Jason Fidorra, Anita McMillan, Shelly Ament, Bryan Murphie, Mike Smith, Dana Base, Scott Williams, Ross Huffman, Greg Mackey, Scott Fitkin, Ilai Keren, Treg Christopher, Bill Simper, and Jeff Bernatowicz</a:t>
            </a:r>
          </a:p>
          <a:p>
            <a:endParaRPr lang="en-US" sz="1600" dirty="0" smtClean="0"/>
          </a:p>
          <a:p>
            <a:r>
              <a:rPr lang="en-US" sz="1600" i="1" dirty="0" smtClean="0"/>
              <a:t>USFS/BLM</a:t>
            </a:r>
            <a:r>
              <a:rPr lang="en-US" sz="1600" dirty="0" smtClean="0"/>
              <a:t>; Northern Research Station (Dan Lindner), Kelli Van-Norman, Josh Chapman, Rob Huff, Sonny Paz, </a:t>
            </a:r>
            <a:r>
              <a:rPr lang="en-US" sz="1600" dirty="0"/>
              <a:t>Jesse Plumage, Jason </a:t>
            </a:r>
            <a:r>
              <a:rPr lang="en-US" sz="1600" dirty="0" smtClean="0"/>
              <a:t>Lowe, Kent Woodruff, Matt Marsh, Monte Kuk, Chelsea Muise, Kurt Aluzas, Karen Holtrop, Cathy Flick, Todd Griffin, and Mitch Wainwright.</a:t>
            </a:r>
          </a:p>
          <a:p>
            <a:endParaRPr lang="en-US" sz="1600" dirty="0"/>
          </a:p>
          <a:p>
            <a:r>
              <a:rPr lang="en-US" sz="1600" i="1" dirty="0" smtClean="0"/>
              <a:t>State Parks</a:t>
            </a:r>
            <a:r>
              <a:rPr lang="en-US" sz="1600" dirty="0" smtClean="0"/>
              <a:t>; Crawford State Park, </a:t>
            </a:r>
            <a:r>
              <a:rPr lang="en-US" sz="1600" dirty="0" err="1" smtClean="0"/>
              <a:t>Samammish</a:t>
            </a:r>
            <a:r>
              <a:rPr lang="en-US" sz="1600" dirty="0" smtClean="0"/>
              <a:t> State Park, Fort Casey Historical Park, Tor Bjorklund, Steve Christensen, Robert Fimbel, Richard Benson</a:t>
            </a:r>
          </a:p>
          <a:p>
            <a:endParaRPr lang="en-US" sz="1600" dirty="0" smtClean="0"/>
          </a:p>
          <a:p>
            <a:r>
              <a:rPr lang="en-US" sz="1600" i="1" dirty="0" smtClean="0"/>
              <a:t>NPS</a:t>
            </a:r>
            <a:r>
              <a:rPr lang="en-US" sz="1600" dirty="0" smtClean="0"/>
              <a:t>; Tara Chestnut, Mount Rainier National Park, North Cascades National Park, Olympic National Park, San Juan National Historic Site</a:t>
            </a:r>
          </a:p>
          <a:p>
            <a:endParaRPr lang="en-US" sz="1600" dirty="0"/>
          </a:p>
          <a:p>
            <a:r>
              <a:rPr lang="en-US" sz="1600" i="1" dirty="0" smtClean="0"/>
              <a:t>USFWS; </a:t>
            </a:r>
            <a:r>
              <a:rPr lang="en-US" sz="1600" dirty="0" smtClean="0"/>
              <a:t>Ann Froschauer, Jenny Barnett, </a:t>
            </a:r>
            <a:r>
              <a:rPr lang="en-US" sz="1600" dirty="0" err="1" smtClean="0"/>
              <a:t>Conboy</a:t>
            </a:r>
            <a:r>
              <a:rPr lang="en-US" sz="1600" dirty="0" smtClean="0"/>
              <a:t> National Wildlife Refuge</a:t>
            </a:r>
          </a:p>
          <a:p>
            <a:endParaRPr lang="en-US" sz="1600" i="1" dirty="0" smtClean="0"/>
          </a:p>
          <a:p>
            <a:r>
              <a:rPr lang="en-US" sz="1600" i="1" dirty="0" smtClean="0"/>
              <a:t>Other</a:t>
            </a:r>
            <a:r>
              <a:rPr lang="en-US" sz="1600" dirty="0" smtClean="0"/>
              <a:t>; USGS NWHC (Anne Ballmann), UC Davis (Kevin Keel), DOE Hanford Site, Tacoma Public Utilities </a:t>
            </a:r>
            <a:r>
              <a:rPr lang="en-US" sz="1600" dirty="0" err="1" smtClean="0"/>
              <a:t>LaGrande</a:t>
            </a:r>
            <a:r>
              <a:rPr lang="en-US" sz="1600" dirty="0" smtClean="0"/>
              <a:t> Dam, Evergreen State University Organic Farm, Tumwater Falls Park, Western State Hospital, Whatcom County </a:t>
            </a:r>
            <a:r>
              <a:rPr lang="en-US" sz="1600" dirty="0" err="1" smtClean="0"/>
              <a:t>Hovander</a:t>
            </a:r>
            <a:r>
              <a:rPr lang="en-US" sz="1600" dirty="0" smtClean="0"/>
              <a:t> Homestead Park, </a:t>
            </a:r>
            <a:r>
              <a:rPr lang="en-US" sz="1600" dirty="0" err="1" smtClean="0"/>
              <a:t>Rexville</a:t>
            </a:r>
            <a:r>
              <a:rPr lang="en-US" sz="1600" dirty="0" smtClean="0"/>
              <a:t> Grange Venue, Bats Northwest, Thom Proehl (Valley Camp), Sam </a:t>
            </a:r>
            <a:r>
              <a:rPr lang="en-US" sz="1600" dirty="0" err="1" smtClean="0"/>
              <a:t>Pedigo</a:t>
            </a:r>
            <a:r>
              <a:rPr lang="en-US" sz="1600" dirty="0" smtClean="0"/>
              <a:t>, Bob Davies, and Bat Conservation International</a:t>
            </a:r>
          </a:p>
        </p:txBody>
      </p:sp>
    </p:spTree>
    <p:extLst>
      <p:ext uri="{BB962C8B-B14F-4D97-AF65-F5344CB8AC3E}">
        <p14:creationId xmlns:p14="http://schemas.microsoft.com/office/powerpoint/2010/main" val="1240814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994" y="372515"/>
            <a:ext cx="8696700" cy="6028286"/>
          </a:xfrm>
          <a:prstGeom prst="rect">
            <a:avLst/>
          </a:prstGeom>
          <a:solidFill>
            <a:schemeClr val="accent1">
              <a:alpha val="46000"/>
            </a:schemeClr>
          </a:solidFill>
          <a:ln>
            <a:solidFill>
              <a:schemeClr val="bg1"/>
            </a:solidFill>
          </a:ln>
        </p:spPr>
      </p:pic>
      <p:sp>
        <p:nvSpPr>
          <p:cNvPr id="3" name="Content Placeholder 2"/>
          <p:cNvSpPr>
            <a:spLocks noGrp="1"/>
          </p:cNvSpPr>
          <p:nvPr>
            <p:ph idx="1"/>
          </p:nvPr>
        </p:nvSpPr>
        <p:spPr>
          <a:xfrm>
            <a:off x="360072" y="3386145"/>
            <a:ext cx="8155271" cy="2991827"/>
          </a:xfrm>
          <a:noFill/>
        </p:spPr>
        <p:txBody>
          <a:bodyPr>
            <a:normAutofit lnSpcReduction="10000"/>
          </a:bodyPr>
          <a:lstStyle/>
          <a:p>
            <a:pPr marL="0" indent="0">
              <a:buNone/>
            </a:pPr>
            <a:r>
              <a:rPr lang="en-US" sz="2800" dirty="0" smtClean="0">
                <a:solidFill>
                  <a:schemeClr val="bg1"/>
                </a:solidFill>
              </a:rPr>
              <a:t>Questions</a:t>
            </a:r>
            <a:r>
              <a:rPr lang="en-US" dirty="0" smtClean="0">
                <a:solidFill>
                  <a:schemeClr val="bg1"/>
                </a:solidFill>
              </a:rPr>
              <a:t>?</a:t>
            </a:r>
          </a:p>
          <a:p>
            <a:pPr marL="0" indent="0">
              <a:buNone/>
            </a:pPr>
            <a:endParaRPr lang="en-US" dirty="0">
              <a:solidFill>
                <a:schemeClr val="bg1"/>
              </a:solidFill>
            </a:endParaRPr>
          </a:p>
          <a:p>
            <a:pPr marL="0" indent="0">
              <a:buNone/>
            </a:pPr>
            <a:endParaRPr lang="en-US" dirty="0" smtClean="0">
              <a:solidFill>
                <a:schemeClr val="bg1"/>
              </a:solidFill>
            </a:endParaRPr>
          </a:p>
          <a:p>
            <a:pPr marL="0" indent="0">
              <a:buNone/>
            </a:pPr>
            <a:endParaRPr lang="en-US" dirty="0" smtClean="0">
              <a:solidFill>
                <a:schemeClr val="bg1"/>
              </a:solidFill>
            </a:endParaRPr>
          </a:p>
          <a:p>
            <a:pPr marL="0" indent="0">
              <a:buNone/>
            </a:pPr>
            <a:r>
              <a:rPr lang="en-US" sz="1600" dirty="0" smtClean="0">
                <a:solidFill>
                  <a:schemeClr val="bg1"/>
                </a:solidFill>
              </a:rPr>
              <a:t>Abby Tobin, WNS Coordinator; Abigail.Tobin@dfw.wa.gov</a:t>
            </a:r>
          </a:p>
          <a:p>
            <a:pPr marL="0" indent="0">
              <a:buNone/>
            </a:pPr>
            <a:r>
              <a:rPr lang="en-US" sz="1600" dirty="0" smtClean="0">
                <a:solidFill>
                  <a:schemeClr val="bg1"/>
                </a:solidFill>
              </a:rPr>
              <a:t>Katie Haman, Wildlife </a:t>
            </a:r>
            <a:r>
              <a:rPr lang="en-US" sz="1600" dirty="0" err="1" smtClean="0">
                <a:solidFill>
                  <a:schemeClr val="bg1"/>
                </a:solidFill>
              </a:rPr>
              <a:t>Veternarian</a:t>
            </a:r>
            <a:r>
              <a:rPr lang="en-US" sz="1600" dirty="0" smtClean="0">
                <a:solidFill>
                  <a:schemeClr val="bg1"/>
                </a:solidFill>
              </a:rPr>
              <a:t>; Katherine.Haman@dfw.wa.gov</a:t>
            </a:r>
          </a:p>
          <a:p>
            <a:pPr marL="0" indent="0">
              <a:buNone/>
            </a:pPr>
            <a:r>
              <a:rPr lang="en-US" sz="1600" dirty="0" smtClean="0">
                <a:solidFill>
                  <a:schemeClr val="bg1"/>
                </a:solidFill>
              </a:rPr>
              <a:t>Lori Salzer, Conservation Biologist; Lori.Salzer@dfw.wa.gov</a:t>
            </a:r>
          </a:p>
          <a:p>
            <a:pPr marL="0" indent="0">
              <a:buNone/>
            </a:pPr>
            <a:r>
              <a:rPr lang="en-US" sz="1600" dirty="0" smtClean="0">
                <a:solidFill>
                  <a:schemeClr val="bg1"/>
                </a:solidFill>
              </a:rPr>
              <a:t>Joe Buchanan, Bat Species Lead; Joseph.Buchanan@dfw.wa.gov</a:t>
            </a:r>
          </a:p>
          <a:p>
            <a:pPr marL="0" indent="0">
              <a:buNone/>
            </a:pPr>
            <a:endParaRPr lang="en-US" dirty="0">
              <a:solidFill>
                <a:schemeClr val="bg1"/>
              </a:solidFill>
            </a:endParaRPr>
          </a:p>
        </p:txBody>
      </p:sp>
      <p:sp>
        <p:nvSpPr>
          <p:cNvPr id="6" name="TextBox 5"/>
          <p:cNvSpPr txBox="1"/>
          <p:nvPr/>
        </p:nvSpPr>
        <p:spPr>
          <a:xfrm>
            <a:off x="8205362" y="6198080"/>
            <a:ext cx="828944" cy="184666"/>
          </a:xfrm>
          <a:prstGeom prst="rect">
            <a:avLst/>
          </a:prstGeom>
          <a:noFill/>
        </p:spPr>
        <p:txBody>
          <a:bodyPr wrap="square" rtlCol="0">
            <a:spAutoFit/>
          </a:bodyPr>
          <a:lstStyle/>
          <a:p>
            <a:r>
              <a:rPr lang="en-US" sz="600" dirty="0" smtClean="0">
                <a:solidFill>
                  <a:schemeClr val="bg1">
                    <a:lumMod val="65000"/>
                    <a:lumOff val="35000"/>
                  </a:schemeClr>
                </a:solidFill>
              </a:rPr>
              <a:t>Photo: B. Davis</a:t>
            </a:r>
            <a:endParaRPr lang="en-US" sz="600" dirty="0">
              <a:solidFill>
                <a:schemeClr val="bg1">
                  <a:lumMod val="65000"/>
                  <a:lumOff val="35000"/>
                </a:schemeClr>
              </a:solidFill>
            </a:endParaRPr>
          </a:p>
        </p:txBody>
      </p:sp>
    </p:spTree>
    <p:extLst>
      <p:ext uri="{BB962C8B-B14F-4D97-AF65-F5344CB8AC3E}">
        <p14:creationId xmlns:p14="http://schemas.microsoft.com/office/powerpoint/2010/main" val="3138489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4724400" cy="4525963"/>
          </a:xfrm>
        </p:spPr>
        <p:txBody>
          <a:bodyPr>
            <a:normAutofit fontScale="77500" lnSpcReduction="20000"/>
          </a:bodyPr>
          <a:lstStyle/>
          <a:p>
            <a:r>
              <a:rPr lang="en-US" sz="2800" dirty="0" smtClean="0"/>
              <a:t>Transmitted by bat-to-bat or bat-to-environment contact</a:t>
            </a:r>
          </a:p>
          <a:p>
            <a:pPr lvl="1"/>
            <a:r>
              <a:rPr lang="en-US" sz="2400" dirty="0" smtClean="0"/>
              <a:t>Or by humans </a:t>
            </a:r>
          </a:p>
          <a:p>
            <a:endParaRPr lang="en-US" sz="2800" dirty="0" smtClean="0"/>
          </a:p>
          <a:p>
            <a:r>
              <a:rPr lang="en-US" sz="2800" dirty="0" smtClean="0"/>
              <a:t>Likely introduced from Europe by people</a:t>
            </a:r>
          </a:p>
          <a:p>
            <a:endParaRPr lang="en-US" sz="2800" dirty="0" smtClean="0"/>
          </a:p>
          <a:p>
            <a:r>
              <a:rPr lang="en-US" sz="2800" dirty="0" smtClean="0"/>
              <a:t>Does not infect humans or other wildlife</a:t>
            </a:r>
          </a:p>
          <a:p>
            <a:endParaRPr lang="en-US" sz="2800" dirty="0" smtClean="0"/>
          </a:p>
          <a:p>
            <a:r>
              <a:rPr lang="en-US" sz="2800" dirty="0" smtClean="0"/>
              <a:t>USFWS coordinating national response</a:t>
            </a:r>
          </a:p>
          <a:p>
            <a:pPr lvl="1"/>
            <a:r>
              <a:rPr lang="en-US" sz="2400" dirty="0" smtClean="0"/>
              <a:t>whitenosesyndrome.org</a:t>
            </a:r>
          </a:p>
          <a:p>
            <a:endParaRPr lang="en-US" sz="2800" dirty="0"/>
          </a:p>
        </p:txBody>
      </p:sp>
      <p:pic>
        <p:nvPicPr>
          <p:cNvPr id="5124" name="Picture 4" descr="Image result for white nose syndrom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47853" y="1143000"/>
            <a:ext cx="2743200" cy="270855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AutoShape 6" descr="Image result for bat hibernacula ca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s://static01.nyt.com/images/2008/03/25/science/25bats.large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4114800"/>
            <a:ext cx="3667872" cy="2443367"/>
          </a:xfrm>
          <a:prstGeom prst="rect">
            <a:avLst/>
          </a:prstGeom>
          <a:ln>
            <a:solidFill>
              <a:schemeClr val="bg1"/>
            </a:solidFill>
          </a:ln>
        </p:spPr>
      </p:pic>
      <p:sp>
        <p:nvSpPr>
          <p:cNvPr id="7" name="TextBox 6"/>
          <p:cNvSpPr txBox="1"/>
          <p:nvPr/>
        </p:nvSpPr>
        <p:spPr>
          <a:xfrm>
            <a:off x="8189612" y="6386326"/>
            <a:ext cx="1447800" cy="184666"/>
          </a:xfrm>
          <a:prstGeom prst="rect">
            <a:avLst/>
          </a:prstGeom>
          <a:noFill/>
        </p:spPr>
        <p:txBody>
          <a:bodyPr wrap="square" rtlCol="0">
            <a:spAutoFit/>
          </a:bodyPr>
          <a:lstStyle/>
          <a:p>
            <a:r>
              <a:rPr lang="en-US" sz="600" dirty="0" smtClean="0">
                <a:solidFill>
                  <a:schemeClr val="tx1">
                    <a:lumMod val="50000"/>
                  </a:schemeClr>
                </a:solidFill>
              </a:rPr>
              <a:t>Photo: A. Hicks</a:t>
            </a:r>
            <a:endParaRPr lang="en-US" sz="600" dirty="0">
              <a:solidFill>
                <a:schemeClr val="tx1">
                  <a:lumMod val="50000"/>
                </a:schemeClr>
              </a:solidFill>
            </a:endParaRPr>
          </a:p>
        </p:txBody>
      </p:sp>
      <p:sp>
        <p:nvSpPr>
          <p:cNvPr id="8" name="TextBox 7"/>
          <p:cNvSpPr txBox="1"/>
          <p:nvPr/>
        </p:nvSpPr>
        <p:spPr>
          <a:xfrm>
            <a:off x="7581021" y="3674365"/>
            <a:ext cx="1026108" cy="184666"/>
          </a:xfrm>
          <a:prstGeom prst="rect">
            <a:avLst/>
          </a:prstGeom>
          <a:noFill/>
        </p:spPr>
        <p:txBody>
          <a:bodyPr wrap="square" rtlCol="0">
            <a:spAutoFit/>
          </a:bodyPr>
          <a:lstStyle/>
          <a:p>
            <a:r>
              <a:rPr lang="en-US" sz="600" dirty="0" smtClean="0">
                <a:solidFill>
                  <a:schemeClr val="tx1">
                    <a:lumMod val="50000"/>
                  </a:schemeClr>
                </a:solidFill>
              </a:rPr>
              <a:t>Photo: R. Von Linden</a:t>
            </a:r>
            <a:endParaRPr lang="en-US" sz="600" dirty="0">
              <a:solidFill>
                <a:schemeClr val="tx1">
                  <a:lumMod val="50000"/>
                </a:schemeClr>
              </a:solidFill>
            </a:endParaRPr>
          </a:p>
        </p:txBody>
      </p:sp>
      <p:sp>
        <p:nvSpPr>
          <p:cNvPr id="11" name="Title 1"/>
          <p:cNvSpPr>
            <a:spLocks noGrp="1"/>
          </p:cNvSpPr>
          <p:nvPr>
            <p:ph type="title"/>
          </p:nvPr>
        </p:nvSpPr>
        <p:spPr>
          <a:xfrm>
            <a:off x="457200" y="182563"/>
            <a:ext cx="3921162" cy="624261"/>
          </a:xfrm>
        </p:spPr>
        <p:txBody>
          <a:bodyPr>
            <a:noAutofit/>
          </a:bodyPr>
          <a:lstStyle/>
          <a:p>
            <a:r>
              <a:rPr lang="en-US" sz="2000" dirty="0" smtClean="0"/>
              <a:t>White-nose Syndrome</a:t>
            </a:r>
            <a:endParaRPr lang="en-US" sz="2000" dirty="0"/>
          </a:p>
        </p:txBody>
      </p:sp>
    </p:spTree>
    <p:extLst>
      <p:ext uri="{BB962C8B-B14F-4D97-AF65-F5344CB8AC3E}">
        <p14:creationId xmlns:p14="http://schemas.microsoft.com/office/powerpoint/2010/main" val="826174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9037"/>
            <a:ext cx="4724400" cy="4525963"/>
          </a:xfrm>
        </p:spPr>
        <p:txBody>
          <a:bodyPr>
            <a:normAutofit/>
          </a:bodyPr>
          <a:lstStyle/>
          <a:p>
            <a:r>
              <a:rPr lang="en-US" sz="2400" dirty="0" smtClean="0"/>
              <a:t>Wing damage</a:t>
            </a:r>
          </a:p>
          <a:p>
            <a:pPr lvl="1"/>
            <a:r>
              <a:rPr lang="en-US" sz="2000" dirty="0" smtClean="0"/>
              <a:t>Physiological implications</a:t>
            </a:r>
          </a:p>
          <a:p>
            <a:pPr lvl="1"/>
            <a:endParaRPr lang="en-US" sz="2000" dirty="0"/>
          </a:p>
          <a:p>
            <a:r>
              <a:rPr lang="en-US" sz="2400" dirty="0" smtClean="0"/>
              <a:t>Roused from hibernation</a:t>
            </a:r>
          </a:p>
          <a:p>
            <a:pPr lvl="1"/>
            <a:r>
              <a:rPr lang="en-US" sz="2000" dirty="0" smtClean="0"/>
              <a:t>Starvation </a:t>
            </a:r>
          </a:p>
          <a:p>
            <a:endParaRPr lang="en-US" sz="2400" dirty="0"/>
          </a:p>
        </p:txBody>
      </p:sp>
      <p:sp>
        <p:nvSpPr>
          <p:cNvPr id="4" name="AutoShape 6" descr="Image result for bat hibernacula ca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s://static01.nyt.com/images/2008/03/25/science/25bats.large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Fig 3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896" y="2041906"/>
            <a:ext cx="3424238" cy="217509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descr="Bat 446_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4686" y="3853927"/>
            <a:ext cx="3424238" cy="257183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02335" y="160337"/>
            <a:ext cx="3475799" cy="1589043"/>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3" name="Title 1"/>
          <p:cNvSpPr>
            <a:spLocks noGrp="1"/>
          </p:cNvSpPr>
          <p:nvPr>
            <p:ph type="title"/>
          </p:nvPr>
        </p:nvSpPr>
        <p:spPr>
          <a:xfrm>
            <a:off x="155575" y="59710"/>
            <a:ext cx="3785191" cy="617538"/>
          </a:xfrm>
        </p:spPr>
        <p:txBody>
          <a:bodyPr>
            <a:noAutofit/>
          </a:bodyPr>
          <a:lstStyle/>
          <a:p>
            <a:r>
              <a:rPr lang="en-US" sz="2000" dirty="0" smtClean="0"/>
              <a:t>White-nose Syndrome</a:t>
            </a:r>
            <a:endParaRPr lang="en-US" sz="2000" dirty="0"/>
          </a:p>
        </p:txBody>
      </p:sp>
      <p:pic>
        <p:nvPicPr>
          <p:cNvPr id="9" name="Content Placeholder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53897" y="4412705"/>
            <a:ext cx="3424238" cy="2234176"/>
          </a:xfrm>
          <a:prstGeom prst="rect">
            <a:avLst/>
          </a:prstGeom>
          <a:ln>
            <a:solidFill>
              <a:schemeClr val="tx1"/>
            </a:solidFill>
          </a:ln>
        </p:spPr>
      </p:pic>
    </p:spTree>
    <p:extLst>
      <p:ext uri="{BB962C8B-B14F-4D97-AF65-F5344CB8AC3E}">
        <p14:creationId xmlns:p14="http://schemas.microsoft.com/office/powerpoint/2010/main" val="1902896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604363" y="1244046"/>
            <a:ext cx="2374271" cy="19134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19947" y="1243884"/>
            <a:ext cx="1981200" cy="19058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853827" y="1251274"/>
            <a:ext cx="2272463" cy="19058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13361" y="3901875"/>
            <a:ext cx="2209268" cy="1752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04800" y="3090933"/>
            <a:ext cx="3048000" cy="584775"/>
          </a:xfrm>
          <a:prstGeom prst="rect">
            <a:avLst/>
          </a:prstGeom>
          <a:noFill/>
        </p:spPr>
        <p:txBody>
          <a:bodyPr wrap="square" rtlCol="0">
            <a:spAutoFit/>
          </a:bodyPr>
          <a:lstStyle/>
          <a:p>
            <a:pPr algn="ctr"/>
            <a:r>
              <a:rPr lang="en-US" sz="1600" dirty="0" smtClean="0"/>
              <a:t>Southeastern bat</a:t>
            </a:r>
          </a:p>
          <a:p>
            <a:pPr algn="ctr"/>
            <a:r>
              <a:rPr lang="en-US" sz="1600" dirty="0" smtClean="0"/>
              <a:t>(</a:t>
            </a:r>
            <a:r>
              <a:rPr lang="en-US" sz="1600" i="1" dirty="0" err="1" smtClean="0"/>
              <a:t>Myotis</a:t>
            </a:r>
            <a:r>
              <a:rPr lang="en-US" sz="1600" i="1" dirty="0" smtClean="0"/>
              <a:t> </a:t>
            </a:r>
            <a:r>
              <a:rPr lang="en-US" sz="1600" i="1" dirty="0" err="1" smtClean="0"/>
              <a:t>austroriparius</a:t>
            </a:r>
            <a:r>
              <a:rPr lang="en-US" sz="1600" dirty="0" smtClean="0"/>
              <a:t>)</a:t>
            </a:r>
            <a:endParaRPr lang="en-US" sz="1600" dirty="0"/>
          </a:p>
        </p:txBody>
      </p:sp>
      <p:sp>
        <p:nvSpPr>
          <p:cNvPr id="5" name="TextBox 4"/>
          <p:cNvSpPr txBox="1"/>
          <p:nvPr/>
        </p:nvSpPr>
        <p:spPr>
          <a:xfrm>
            <a:off x="3352800" y="3097509"/>
            <a:ext cx="2057400" cy="584775"/>
          </a:xfrm>
          <a:prstGeom prst="rect">
            <a:avLst/>
          </a:prstGeom>
          <a:noFill/>
        </p:spPr>
        <p:txBody>
          <a:bodyPr wrap="square" rtlCol="0">
            <a:spAutoFit/>
          </a:bodyPr>
          <a:lstStyle/>
          <a:p>
            <a:pPr algn="ctr"/>
            <a:r>
              <a:rPr lang="en-US" sz="1600" dirty="0" smtClean="0"/>
              <a:t>Eastern red bat</a:t>
            </a:r>
          </a:p>
          <a:p>
            <a:pPr algn="ctr"/>
            <a:r>
              <a:rPr lang="en-US" sz="1600" dirty="0" smtClean="0"/>
              <a:t>(</a:t>
            </a:r>
            <a:r>
              <a:rPr lang="en-US" sz="1600" i="1" dirty="0" err="1" smtClean="0"/>
              <a:t>Lasiurus</a:t>
            </a:r>
            <a:r>
              <a:rPr lang="en-US" sz="1600" i="1" dirty="0" smtClean="0"/>
              <a:t> borealis</a:t>
            </a:r>
            <a:r>
              <a:rPr lang="en-US" sz="1600" dirty="0" smtClean="0"/>
              <a:t>)</a:t>
            </a:r>
            <a:endParaRPr lang="en-US" sz="1600" dirty="0"/>
          </a:p>
        </p:txBody>
      </p:sp>
      <p:sp>
        <p:nvSpPr>
          <p:cNvPr id="6" name="TextBox 5"/>
          <p:cNvSpPr txBox="1"/>
          <p:nvPr/>
        </p:nvSpPr>
        <p:spPr>
          <a:xfrm>
            <a:off x="304800" y="5587425"/>
            <a:ext cx="2910309" cy="584775"/>
          </a:xfrm>
          <a:prstGeom prst="rect">
            <a:avLst/>
          </a:prstGeom>
          <a:noFill/>
        </p:spPr>
        <p:txBody>
          <a:bodyPr wrap="square" rtlCol="0">
            <a:spAutoFit/>
          </a:bodyPr>
          <a:lstStyle/>
          <a:p>
            <a:pPr algn="ctr"/>
            <a:r>
              <a:rPr lang="en-US" sz="1600" dirty="0" smtClean="0"/>
              <a:t>Silver-haired bat</a:t>
            </a:r>
          </a:p>
          <a:p>
            <a:pPr algn="ctr"/>
            <a:r>
              <a:rPr lang="en-US" sz="1600" dirty="0" smtClean="0"/>
              <a:t>(</a:t>
            </a:r>
            <a:r>
              <a:rPr lang="en-US" sz="1600" i="1" dirty="0" err="1" smtClean="0"/>
              <a:t>Lasionycteris</a:t>
            </a:r>
            <a:r>
              <a:rPr lang="en-US" sz="1600" i="1" dirty="0" smtClean="0"/>
              <a:t> </a:t>
            </a:r>
            <a:r>
              <a:rPr lang="en-US" sz="1600" i="1" dirty="0" err="1" smtClean="0"/>
              <a:t>noctivagans</a:t>
            </a:r>
            <a:r>
              <a:rPr lang="en-US" sz="1600" dirty="0" smtClean="0"/>
              <a:t>)</a:t>
            </a:r>
            <a:endParaRPr lang="en-US" sz="1600" dirty="0"/>
          </a:p>
        </p:txBody>
      </p:sp>
      <p:sp>
        <p:nvSpPr>
          <p:cNvPr id="7" name="TextBox 6"/>
          <p:cNvSpPr txBox="1"/>
          <p:nvPr/>
        </p:nvSpPr>
        <p:spPr>
          <a:xfrm>
            <a:off x="5687890" y="3102422"/>
            <a:ext cx="2694110" cy="707578"/>
          </a:xfrm>
          <a:prstGeom prst="rect">
            <a:avLst/>
          </a:prstGeom>
          <a:noFill/>
        </p:spPr>
        <p:txBody>
          <a:bodyPr wrap="square" rtlCol="0">
            <a:spAutoFit/>
          </a:bodyPr>
          <a:lstStyle/>
          <a:p>
            <a:pPr algn="ctr"/>
            <a:r>
              <a:rPr lang="en-US" sz="1600" dirty="0" err="1" smtClean="0"/>
              <a:t>Rafinesque’s</a:t>
            </a:r>
            <a:r>
              <a:rPr lang="en-US" sz="1600" dirty="0" smtClean="0"/>
              <a:t> big-eared bat</a:t>
            </a:r>
          </a:p>
          <a:p>
            <a:pPr algn="ctr"/>
            <a:r>
              <a:rPr lang="en-US" sz="1600" dirty="0" smtClean="0"/>
              <a:t>(</a:t>
            </a:r>
            <a:r>
              <a:rPr lang="en-US" sz="1600" i="1" dirty="0" err="1" smtClean="0"/>
              <a:t>Corynorhinus</a:t>
            </a:r>
            <a:r>
              <a:rPr lang="en-US" sz="1600" i="1" dirty="0" smtClean="0"/>
              <a:t> </a:t>
            </a:r>
            <a:r>
              <a:rPr lang="en-US" sz="1600" i="1" dirty="0" err="1" smtClean="0"/>
              <a:t>rafinesquii</a:t>
            </a:r>
            <a:r>
              <a:rPr lang="en-US" sz="1600" dirty="0" smtClean="0"/>
              <a:t>)</a:t>
            </a:r>
            <a:endParaRPr lang="en-US" sz="1600" dirty="0"/>
          </a:p>
        </p:txBody>
      </p:sp>
      <p:sp>
        <p:nvSpPr>
          <p:cNvPr id="12" name="TextBox 11"/>
          <p:cNvSpPr txBox="1"/>
          <p:nvPr/>
        </p:nvSpPr>
        <p:spPr>
          <a:xfrm>
            <a:off x="1409699" y="6248400"/>
            <a:ext cx="6362701" cy="400110"/>
          </a:xfrm>
          <a:prstGeom prst="rect">
            <a:avLst/>
          </a:prstGeom>
          <a:noFill/>
        </p:spPr>
        <p:txBody>
          <a:bodyPr wrap="square" rtlCol="0">
            <a:spAutoFit/>
          </a:bodyPr>
          <a:lstStyle/>
          <a:p>
            <a:r>
              <a:rPr lang="en-US" sz="2000" dirty="0" smtClean="0">
                <a:solidFill>
                  <a:schemeClr val="accent2">
                    <a:lumMod val="60000"/>
                    <a:lumOff val="40000"/>
                  </a:schemeClr>
                </a:solidFill>
              </a:rPr>
              <a:t>Unknown what other western bat species can transmit </a:t>
            </a:r>
            <a:r>
              <a:rPr lang="en-US" sz="2000" dirty="0" err="1" smtClean="0">
                <a:solidFill>
                  <a:schemeClr val="accent2">
                    <a:lumMod val="60000"/>
                    <a:lumOff val="40000"/>
                  </a:schemeClr>
                </a:solidFill>
              </a:rPr>
              <a:t>Pd</a:t>
            </a:r>
            <a:endParaRPr lang="en-US" sz="2000" dirty="0">
              <a:solidFill>
                <a:schemeClr val="accent2">
                  <a:lumMod val="60000"/>
                  <a:lumOff val="40000"/>
                </a:schemeClr>
              </a:solidFill>
            </a:endParaRPr>
          </a:p>
        </p:txBody>
      </p:sp>
      <p:sp>
        <p:nvSpPr>
          <p:cNvPr id="8" name="TextBox 7"/>
          <p:cNvSpPr txBox="1"/>
          <p:nvPr/>
        </p:nvSpPr>
        <p:spPr>
          <a:xfrm>
            <a:off x="8216771" y="6654296"/>
            <a:ext cx="1219200" cy="215444"/>
          </a:xfrm>
          <a:prstGeom prst="rect">
            <a:avLst/>
          </a:prstGeom>
          <a:noFill/>
        </p:spPr>
        <p:txBody>
          <a:bodyPr wrap="square" rtlCol="0">
            <a:spAutoFit/>
          </a:bodyPr>
          <a:lstStyle/>
          <a:p>
            <a:r>
              <a:rPr lang="en-US" sz="800" dirty="0" smtClean="0">
                <a:solidFill>
                  <a:schemeClr val="tx1">
                    <a:lumMod val="65000"/>
                  </a:schemeClr>
                </a:solidFill>
              </a:rPr>
              <a:t>Photos: M. </a:t>
            </a:r>
            <a:r>
              <a:rPr lang="en-US" sz="800" dirty="0">
                <a:solidFill>
                  <a:schemeClr val="tx1">
                    <a:lumMod val="65000"/>
                  </a:schemeClr>
                </a:solidFill>
              </a:rPr>
              <a:t>T</a:t>
            </a:r>
            <a:r>
              <a:rPr lang="en-US" sz="800" dirty="0" smtClean="0">
                <a:solidFill>
                  <a:schemeClr val="tx1">
                    <a:lumMod val="65000"/>
                  </a:schemeClr>
                </a:solidFill>
              </a:rPr>
              <a:t>uttle</a:t>
            </a:r>
            <a:endParaRPr lang="en-US" sz="800" dirty="0">
              <a:solidFill>
                <a:schemeClr val="tx1">
                  <a:lumMod val="65000"/>
                </a:schemeClr>
              </a:solidFill>
            </a:endParaRPr>
          </a:p>
        </p:txBody>
      </p:sp>
      <p:pic>
        <p:nvPicPr>
          <p:cNvPr id="2050"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378558" y="3901875"/>
            <a:ext cx="2060725" cy="177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910029" y="3901875"/>
            <a:ext cx="2167171"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943138" y="5594254"/>
            <a:ext cx="2910309" cy="584775"/>
          </a:xfrm>
          <a:prstGeom prst="rect">
            <a:avLst/>
          </a:prstGeom>
          <a:noFill/>
        </p:spPr>
        <p:txBody>
          <a:bodyPr wrap="square" rtlCol="0">
            <a:spAutoFit/>
          </a:bodyPr>
          <a:lstStyle/>
          <a:p>
            <a:pPr algn="ctr"/>
            <a:r>
              <a:rPr lang="en-US" sz="1600" dirty="0" smtClean="0"/>
              <a:t>Townsend’s big-eared bat</a:t>
            </a:r>
          </a:p>
          <a:p>
            <a:pPr algn="ctr"/>
            <a:r>
              <a:rPr lang="en-US" sz="1600" dirty="0" smtClean="0"/>
              <a:t>(</a:t>
            </a:r>
            <a:r>
              <a:rPr lang="en-US" sz="1600" i="1" dirty="0" err="1" smtClean="0"/>
              <a:t>Corynorhinus</a:t>
            </a:r>
            <a:r>
              <a:rPr lang="en-US" sz="1600" i="1" dirty="0" smtClean="0"/>
              <a:t> </a:t>
            </a:r>
            <a:r>
              <a:rPr lang="en-US" sz="1600" i="1" dirty="0" err="1" smtClean="0"/>
              <a:t>townsendii</a:t>
            </a:r>
            <a:r>
              <a:rPr lang="en-US" sz="1600" dirty="0" smtClean="0"/>
              <a:t>)</a:t>
            </a:r>
            <a:endParaRPr lang="en-US" sz="1600" dirty="0"/>
          </a:p>
        </p:txBody>
      </p:sp>
      <p:sp>
        <p:nvSpPr>
          <p:cNvPr id="16" name="TextBox 15"/>
          <p:cNvSpPr txBox="1"/>
          <p:nvPr/>
        </p:nvSpPr>
        <p:spPr>
          <a:xfrm>
            <a:off x="5402266" y="5570573"/>
            <a:ext cx="3201340" cy="778336"/>
          </a:xfrm>
          <a:prstGeom prst="rect">
            <a:avLst/>
          </a:prstGeom>
          <a:noFill/>
        </p:spPr>
        <p:txBody>
          <a:bodyPr wrap="square" rtlCol="0">
            <a:spAutoFit/>
          </a:bodyPr>
          <a:lstStyle/>
          <a:p>
            <a:pPr algn="ctr"/>
            <a:r>
              <a:rPr lang="en-US" sz="1600" dirty="0" smtClean="0"/>
              <a:t>Cave </a:t>
            </a:r>
            <a:r>
              <a:rPr lang="en-US" sz="1600" dirty="0" err="1" smtClean="0"/>
              <a:t>myotis</a:t>
            </a:r>
            <a:endParaRPr lang="en-US" sz="1600" dirty="0" smtClean="0"/>
          </a:p>
          <a:p>
            <a:pPr algn="ctr"/>
            <a:r>
              <a:rPr lang="en-US" sz="1600" dirty="0" smtClean="0"/>
              <a:t>(</a:t>
            </a:r>
            <a:r>
              <a:rPr lang="en-US" sz="1600" i="1" dirty="0" err="1" smtClean="0"/>
              <a:t>Myotis</a:t>
            </a:r>
            <a:r>
              <a:rPr lang="en-US" sz="1600" i="1" dirty="0" smtClean="0"/>
              <a:t> </a:t>
            </a:r>
            <a:r>
              <a:rPr lang="en-US" sz="1600" i="1" dirty="0" err="1" smtClean="0"/>
              <a:t>velifer</a:t>
            </a:r>
            <a:r>
              <a:rPr lang="en-US" sz="1600" dirty="0" smtClean="0"/>
              <a:t>)</a:t>
            </a:r>
            <a:endParaRPr lang="en-US" sz="1600" dirty="0"/>
          </a:p>
        </p:txBody>
      </p:sp>
      <p:sp>
        <p:nvSpPr>
          <p:cNvPr id="20" name="Title 1"/>
          <p:cNvSpPr>
            <a:spLocks noGrp="1"/>
          </p:cNvSpPr>
          <p:nvPr>
            <p:ph type="title"/>
          </p:nvPr>
        </p:nvSpPr>
        <p:spPr>
          <a:xfrm>
            <a:off x="76200" y="85203"/>
            <a:ext cx="5132613" cy="684875"/>
          </a:xfrm>
        </p:spPr>
        <p:txBody>
          <a:bodyPr>
            <a:noAutofit/>
          </a:bodyPr>
          <a:lstStyle/>
          <a:p>
            <a:r>
              <a:rPr lang="en-US" sz="2200" dirty="0" smtClean="0"/>
              <a:t>Species Confirmed with </a:t>
            </a:r>
            <a:r>
              <a:rPr lang="en-US" sz="2200" dirty="0" err="1" smtClean="0"/>
              <a:t>pd</a:t>
            </a:r>
            <a:r>
              <a:rPr lang="en-US" sz="2200" dirty="0" smtClean="0"/>
              <a:t> </a:t>
            </a:r>
            <a:endParaRPr lang="en-US" sz="2200" dirty="0"/>
          </a:p>
        </p:txBody>
      </p:sp>
      <p:sp>
        <p:nvSpPr>
          <p:cNvPr id="21" name="Rectangle 20"/>
          <p:cNvSpPr/>
          <p:nvPr/>
        </p:nvSpPr>
        <p:spPr>
          <a:xfrm>
            <a:off x="433474" y="3751908"/>
            <a:ext cx="5197834" cy="2496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9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6"/>
                                        </p:tgtEl>
                                        <p:attrNameLst>
                                          <p:attrName>style.opacity</p:attrName>
                                        </p:attrNameLst>
                                      </p:cBhvr>
                                      <p:to>
                                        <p:strVal val="0.5"/>
                                      </p:to>
                                    </p:set>
                                    <p:animEffect filter="image" prLst="opacity: 0.5">
                                      <p:cBhvr rctx="IE">
                                        <p:cTn id="7" dur="indefinite"/>
                                        <p:tgtEl>
                                          <p:spTgt spid="1026"/>
                                        </p:tgtEl>
                                      </p:cBhvr>
                                    </p:animEffect>
                                  </p:childTnLst>
                                </p:cTn>
                              </p:par>
                              <p:par>
                                <p:cTn id="8" presetID="9" presetClass="emph" presetSubtype="0" grpId="0" nodeType="withEffect">
                                  <p:stCondLst>
                                    <p:cond delay="0"/>
                                  </p:stCondLst>
                                  <p:childTnLst>
                                    <p:set>
                                      <p:cBhvr rctx="PPT">
                                        <p:cTn id="9" dur="indefinite"/>
                                        <p:tgtEl>
                                          <p:spTgt spid="4"/>
                                        </p:tgtEl>
                                        <p:attrNameLst>
                                          <p:attrName>style.opacity</p:attrName>
                                        </p:attrNameLst>
                                      </p:cBhvr>
                                      <p:to>
                                        <p:strVal val="0.5"/>
                                      </p:to>
                                    </p:set>
                                    <p:animEffect filter="image" prLst="opacity: 0.5">
                                      <p:cBhvr rctx="IE">
                                        <p:cTn id="10" dur="indefinite"/>
                                        <p:tgtEl>
                                          <p:spTgt spid="4"/>
                                        </p:tgtEl>
                                      </p:cBhvr>
                                    </p:animEffect>
                                  </p:childTnLst>
                                </p:cTn>
                              </p:par>
                              <p:par>
                                <p:cTn id="11" presetID="9" presetClass="emph" presetSubtype="0" nodeType="withEffect">
                                  <p:stCondLst>
                                    <p:cond delay="0"/>
                                  </p:stCondLst>
                                  <p:childTnLst>
                                    <p:set>
                                      <p:cBhvr rctx="PPT">
                                        <p:cTn id="12" dur="indefinite"/>
                                        <p:tgtEl>
                                          <p:spTgt spid="1027"/>
                                        </p:tgtEl>
                                        <p:attrNameLst>
                                          <p:attrName>style.opacity</p:attrName>
                                        </p:attrNameLst>
                                      </p:cBhvr>
                                      <p:to>
                                        <p:strVal val="0.5"/>
                                      </p:to>
                                    </p:set>
                                    <p:animEffect filter="image" prLst="opacity: 0.5">
                                      <p:cBhvr rctx="IE">
                                        <p:cTn id="13" dur="indefinite"/>
                                        <p:tgtEl>
                                          <p:spTgt spid="1027"/>
                                        </p:tgtEl>
                                      </p:cBhvr>
                                    </p:animEffect>
                                  </p:childTnLst>
                                </p:cTn>
                              </p:par>
                              <p:par>
                                <p:cTn id="14" presetID="9" presetClass="emph" presetSubtype="0" grpId="0" nodeType="withEffect">
                                  <p:stCondLst>
                                    <p:cond delay="0"/>
                                  </p:stCondLst>
                                  <p:childTnLst>
                                    <p:set>
                                      <p:cBhvr rctx="PPT">
                                        <p:cTn id="15" dur="indefinite"/>
                                        <p:tgtEl>
                                          <p:spTgt spid="5"/>
                                        </p:tgtEl>
                                        <p:attrNameLst>
                                          <p:attrName>style.opacity</p:attrName>
                                        </p:attrNameLst>
                                      </p:cBhvr>
                                      <p:to>
                                        <p:strVal val="0.5"/>
                                      </p:to>
                                    </p:set>
                                    <p:animEffect filter="image" prLst="opacity: 0.5">
                                      <p:cBhvr rctx="IE">
                                        <p:cTn id="16" dur="indefinite"/>
                                        <p:tgtEl>
                                          <p:spTgt spid="5"/>
                                        </p:tgtEl>
                                      </p:cBhvr>
                                    </p:animEffect>
                                  </p:childTnLst>
                                </p:cTn>
                              </p:par>
                              <p:par>
                                <p:cTn id="17" presetID="9" presetClass="emph" presetSubtype="0" nodeType="withEffect">
                                  <p:stCondLst>
                                    <p:cond delay="0"/>
                                  </p:stCondLst>
                                  <p:childTnLst>
                                    <p:set>
                                      <p:cBhvr rctx="PPT">
                                        <p:cTn id="18" dur="indefinite"/>
                                        <p:tgtEl>
                                          <p:spTgt spid="1028"/>
                                        </p:tgtEl>
                                        <p:attrNameLst>
                                          <p:attrName>style.opacity</p:attrName>
                                        </p:attrNameLst>
                                      </p:cBhvr>
                                      <p:to>
                                        <p:strVal val="0.5"/>
                                      </p:to>
                                    </p:set>
                                    <p:animEffect filter="image" prLst="opacity: 0.5">
                                      <p:cBhvr rctx="IE">
                                        <p:cTn id="19" dur="indefinite"/>
                                        <p:tgtEl>
                                          <p:spTgt spid="1028"/>
                                        </p:tgtEl>
                                      </p:cBhvr>
                                    </p:animEffect>
                                  </p:childTnLst>
                                </p:cTn>
                              </p:par>
                              <p:par>
                                <p:cTn id="20" presetID="9" presetClass="emph" presetSubtype="0" grpId="0" nodeType="withEffect">
                                  <p:stCondLst>
                                    <p:cond delay="0"/>
                                  </p:stCondLst>
                                  <p:childTnLst>
                                    <p:set>
                                      <p:cBhvr rctx="PPT">
                                        <p:cTn id="21" dur="indefinite"/>
                                        <p:tgtEl>
                                          <p:spTgt spid="7"/>
                                        </p:tgtEl>
                                        <p:attrNameLst>
                                          <p:attrName>style.opacity</p:attrName>
                                        </p:attrNameLst>
                                      </p:cBhvr>
                                      <p:to>
                                        <p:strVal val="0.5"/>
                                      </p:to>
                                    </p:set>
                                    <p:animEffect filter="image" prLst="opacity: 0.5">
                                      <p:cBhvr rctx="IE">
                                        <p:cTn id="22" dur="indefinite"/>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500"/>
                                        <p:tgtEl>
                                          <p:spTgt spid="10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500"/>
                                        <p:tgtEl>
                                          <p:spTgt spid="205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500"/>
                                        <p:tgtEl>
                                          <p:spTgt spid="20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nodePh="1">
                                  <p:stCondLst>
                                    <p:cond delay="0"/>
                                  </p:stCondLst>
                                  <p:endCondLst>
                                    <p:cond evt="begin" delay="0">
                                      <p:tn val="50"/>
                                    </p:cond>
                                  </p:end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p:bldP spid="15" grpId="0"/>
      <p:bldP spid="1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5203"/>
            <a:ext cx="5132613" cy="684875"/>
          </a:xfrm>
        </p:spPr>
        <p:txBody>
          <a:bodyPr>
            <a:noAutofit/>
          </a:bodyPr>
          <a:lstStyle/>
          <a:p>
            <a:r>
              <a:rPr lang="en-US" sz="2200" dirty="0" smtClean="0"/>
              <a:t>Species Confirmed with WNS </a:t>
            </a:r>
            <a:endParaRPr lang="en-US" sz="22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3553" y="1139154"/>
            <a:ext cx="1828800" cy="1609725"/>
          </a:xfrm>
          <a:prstGeom prst="rect">
            <a:avLst/>
          </a:prstGeom>
          <a:solidFill>
            <a:schemeClr val="tx2">
              <a:lumMod val="75000"/>
            </a:schemeClr>
          </a:solidFill>
          <a:ln>
            <a:solidFill>
              <a:schemeClr val="tx1"/>
            </a:solidFill>
          </a:ln>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71182" y="3659757"/>
            <a:ext cx="1961976" cy="15864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36045" y="1182726"/>
            <a:ext cx="2008825" cy="1536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6306" y="3659757"/>
            <a:ext cx="1677401" cy="15720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4"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77987" y="3685488"/>
            <a:ext cx="1868864" cy="14828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5"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59105" y="1175592"/>
            <a:ext cx="1711430" cy="1609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6"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42780" y="3659757"/>
            <a:ext cx="1802907" cy="1609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76200" y="2906638"/>
            <a:ext cx="2209800" cy="584775"/>
          </a:xfrm>
          <a:prstGeom prst="rect">
            <a:avLst/>
          </a:prstGeom>
          <a:noFill/>
        </p:spPr>
        <p:txBody>
          <a:bodyPr wrap="square" rtlCol="0">
            <a:spAutoFit/>
          </a:bodyPr>
          <a:lstStyle/>
          <a:p>
            <a:pPr algn="ctr"/>
            <a:r>
              <a:rPr lang="en-US" sz="1600" dirty="0" smtClean="0"/>
              <a:t>Little brown bat</a:t>
            </a:r>
          </a:p>
          <a:p>
            <a:pPr algn="ctr"/>
            <a:r>
              <a:rPr lang="en-US" sz="1600" dirty="0" smtClean="0"/>
              <a:t>(</a:t>
            </a:r>
            <a:r>
              <a:rPr lang="en-US" sz="1600" i="1" dirty="0" err="1" smtClean="0"/>
              <a:t>Myotis</a:t>
            </a:r>
            <a:r>
              <a:rPr lang="en-US" sz="1600" i="1" dirty="0" smtClean="0"/>
              <a:t> </a:t>
            </a:r>
            <a:r>
              <a:rPr lang="en-US" sz="1600" i="1" dirty="0" err="1" smtClean="0"/>
              <a:t>lucifugus</a:t>
            </a:r>
            <a:r>
              <a:rPr lang="en-US" sz="1600" dirty="0" smtClean="0"/>
              <a:t>)</a:t>
            </a:r>
            <a:endParaRPr lang="en-US" sz="1600" dirty="0"/>
          </a:p>
        </p:txBody>
      </p:sp>
      <p:sp>
        <p:nvSpPr>
          <p:cNvPr id="5" name="TextBox 4"/>
          <p:cNvSpPr txBox="1"/>
          <p:nvPr/>
        </p:nvSpPr>
        <p:spPr>
          <a:xfrm>
            <a:off x="1690143" y="5291776"/>
            <a:ext cx="3352800" cy="584775"/>
          </a:xfrm>
          <a:prstGeom prst="rect">
            <a:avLst/>
          </a:prstGeom>
          <a:noFill/>
        </p:spPr>
        <p:txBody>
          <a:bodyPr wrap="square" rtlCol="0">
            <a:spAutoFit/>
          </a:bodyPr>
          <a:lstStyle/>
          <a:p>
            <a:pPr algn="ctr"/>
            <a:r>
              <a:rPr lang="en-US" sz="1600" dirty="0" smtClean="0"/>
              <a:t>Northern long-eared bat</a:t>
            </a:r>
          </a:p>
          <a:p>
            <a:pPr algn="ctr"/>
            <a:r>
              <a:rPr lang="en-US" sz="1600" dirty="0" smtClean="0"/>
              <a:t>(</a:t>
            </a:r>
            <a:r>
              <a:rPr lang="en-US" sz="1600" i="1" dirty="0" err="1" smtClean="0"/>
              <a:t>Myotis</a:t>
            </a:r>
            <a:r>
              <a:rPr lang="en-US" sz="1600" i="1" dirty="0" smtClean="0"/>
              <a:t> </a:t>
            </a:r>
            <a:r>
              <a:rPr lang="en-US" sz="1600" i="1" dirty="0" err="1" smtClean="0"/>
              <a:t>septentrionalis</a:t>
            </a:r>
            <a:r>
              <a:rPr lang="en-US" sz="1600" dirty="0"/>
              <a:t>)</a:t>
            </a:r>
          </a:p>
        </p:txBody>
      </p:sp>
      <p:sp>
        <p:nvSpPr>
          <p:cNvPr id="6" name="TextBox 5"/>
          <p:cNvSpPr txBox="1"/>
          <p:nvPr/>
        </p:nvSpPr>
        <p:spPr>
          <a:xfrm>
            <a:off x="6274105" y="2880357"/>
            <a:ext cx="2532706" cy="584775"/>
          </a:xfrm>
          <a:prstGeom prst="rect">
            <a:avLst/>
          </a:prstGeom>
          <a:noFill/>
        </p:spPr>
        <p:txBody>
          <a:bodyPr wrap="square" rtlCol="0">
            <a:spAutoFit/>
          </a:bodyPr>
          <a:lstStyle/>
          <a:p>
            <a:pPr algn="ctr"/>
            <a:r>
              <a:rPr lang="en-US" sz="1600" dirty="0" smtClean="0"/>
              <a:t>Eastern small-footed bat</a:t>
            </a:r>
          </a:p>
          <a:p>
            <a:pPr algn="ctr"/>
            <a:r>
              <a:rPr lang="en-US" sz="1600" dirty="0" smtClean="0"/>
              <a:t>(</a:t>
            </a:r>
            <a:r>
              <a:rPr lang="en-US" sz="1600" i="1" dirty="0" err="1" smtClean="0"/>
              <a:t>Myotis</a:t>
            </a:r>
            <a:r>
              <a:rPr lang="en-US" sz="1600" i="1" dirty="0" smtClean="0"/>
              <a:t> </a:t>
            </a:r>
            <a:r>
              <a:rPr lang="en-US" sz="1600" i="1" dirty="0" err="1" smtClean="0"/>
              <a:t>leibii</a:t>
            </a:r>
            <a:r>
              <a:rPr lang="en-US" sz="1600" dirty="0" smtClean="0"/>
              <a:t>)</a:t>
            </a:r>
            <a:endParaRPr lang="en-US" sz="1600" dirty="0"/>
          </a:p>
        </p:txBody>
      </p:sp>
      <p:sp>
        <p:nvSpPr>
          <p:cNvPr id="7" name="TextBox 6"/>
          <p:cNvSpPr txBox="1"/>
          <p:nvPr/>
        </p:nvSpPr>
        <p:spPr>
          <a:xfrm>
            <a:off x="228600" y="5283765"/>
            <a:ext cx="2454417" cy="584775"/>
          </a:xfrm>
          <a:prstGeom prst="rect">
            <a:avLst/>
          </a:prstGeom>
          <a:noFill/>
        </p:spPr>
        <p:txBody>
          <a:bodyPr wrap="square" rtlCol="0">
            <a:spAutoFit/>
          </a:bodyPr>
          <a:lstStyle/>
          <a:p>
            <a:pPr algn="ctr"/>
            <a:r>
              <a:rPr lang="en-US" sz="1600" dirty="0" smtClean="0"/>
              <a:t>Indiana bat</a:t>
            </a:r>
          </a:p>
          <a:p>
            <a:pPr algn="ctr"/>
            <a:r>
              <a:rPr lang="en-US" sz="1600" dirty="0" smtClean="0"/>
              <a:t>(</a:t>
            </a:r>
            <a:r>
              <a:rPr lang="en-US" sz="1600" i="1" dirty="0" err="1" smtClean="0"/>
              <a:t>Myotis</a:t>
            </a:r>
            <a:r>
              <a:rPr lang="en-US" sz="1600" i="1" dirty="0" smtClean="0"/>
              <a:t> </a:t>
            </a:r>
            <a:r>
              <a:rPr lang="en-US" sz="1600" i="1" dirty="0" err="1" smtClean="0"/>
              <a:t>sodalis</a:t>
            </a:r>
            <a:r>
              <a:rPr lang="en-US" sz="1600" dirty="0" smtClean="0"/>
              <a:t>)</a:t>
            </a:r>
            <a:endParaRPr lang="en-US" sz="1600" dirty="0"/>
          </a:p>
        </p:txBody>
      </p:sp>
      <p:sp>
        <p:nvSpPr>
          <p:cNvPr id="8" name="TextBox 7"/>
          <p:cNvSpPr txBox="1"/>
          <p:nvPr/>
        </p:nvSpPr>
        <p:spPr>
          <a:xfrm>
            <a:off x="6540371" y="5283945"/>
            <a:ext cx="2286000" cy="584775"/>
          </a:xfrm>
          <a:prstGeom prst="rect">
            <a:avLst/>
          </a:prstGeom>
          <a:noFill/>
        </p:spPr>
        <p:txBody>
          <a:bodyPr wrap="square" rtlCol="0">
            <a:spAutoFit/>
          </a:bodyPr>
          <a:lstStyle/>
          <a:p>
            <a:pPr algn="ctr"/>
            <a:r>
              <a:rPr lang="en-US" sz="1600" dirty="0" smtClean="0"/>
              <a:t>Tri-colored bat</a:t>
            </a:r>
          </a:p>
          <a:p>
            <a:pPr algn="ctr"/>
            <a:r>
              <a:rPr lang="en-US" sz="1600" dirty="0" smtClean="0"/>
              <a:t>(</a:t>
            </a:r>
            <a:r>
              <a:rPr lang="en-US" sz="1600" i="1" dirty="0" err="1" smtClean="0"/>
              <a:t>Perimyotis</a:t>
            </a:r>
            <a:r>
              <a:rPr lang="en-US" sz="1600" i="1" dirty="0" smtClean="0"/>
              <a:t> </a:t>
            </a:r>
            <a:r>
              <a:rPr lang="en-US" sz="1600" i="1" dirty="0" err="1" smtClean="0"/>
              <a:t>subflavus</a:t>
            </a:r>
            <a:r>
              <a:rPr lang="en-US" sz="1600" dirty="0" smtClean="0"/>
              <a:t>)</a:t>
            </a:r>
            <a:endParaRPr lang="en-US" sz="1600" dirty="0"/>
          </a:p>
        </p:txBody>
      </p:sp>
      <p:sp>
        <p:nvSpPr>
          <p:cNvPr id="9" name="TextBox 8"/>
          <p:cNvSpPr txBox="1"/>
          <p:nvPr/>
        </p:nvSpPr>
        <p:spPr>
          <a:xfrm>
            <a:off x="2086120" y="2906638"/>
            <a:ext cx="2057400" cy="707578"/>
          </a:xfrm>
          <a:prstGeom prst="rect">
            <a:avLst/>
          </a:prstGeom>
          <a:noFill/>
        </p:spPr>
        <p:txBody>
          <a:bodyPr wrap="square" rtlCol="0">
            <a:spAutoFit/>
          </a:bodyPr>
          <a:lstStyle/>
          <a:p>
            <a:pPr algn="ctr"/>
            <a:r>
              <a:rPr lang="en-US" sz="1600" dirty="0" smtClean="0"/>
              <a:t>Big brown bat</a:t>
            </a:r>
          </a:p>
          <a:p>
            <a:pPr algn="ctr"/>
            <a:r>
              <a:rPr lang="en-US" sz="1600" dirty="0" smtClean="0"/>
              <a:t>(</a:t>
            </a:r>
            <a:r>
              <a:rPr lang="en-US" sz="1600" dirty="0" err="1" smtClean="0"/>
              <a:t>Eptesicus</a:t>
            </a:r>
            <a:r>
              <a:rPr lang="en-US" sz="1600" dirty="0" smtClean="0"/>
              <a:t> </a:t>
            </a:r>
            <a:r>
              <a:rPr lang="en-US" sz="1600" dirty="0" err="1" smtClean="0"/>
              <a:t>fuscus</a:t>
            </a:r>
            <a:r>
              <a:rPr lang="en-US" sz="1600" dirty="0" smtClean="0"/>
              <a:t>)</a:t>
            </a:r>
            <a:endParaRPr lang="en-US" sz="1600" dirty="0"/>
          </a:p>
        </p:txBody>
      </p:sp>
      <p:sp>
        <p:nvSpPr>
          <p:cNvPr id="10" name="TextBox 9"/>
          <p:cNvSpPr txBox="1"/>
          <p:nvPr/>
        </p:nvSpPr>
        <p:spPr>
          <a:xfrm>
            <a:off x="4498667" y="5329486"/>
            <a:ext cx="2209800" cy="584775"/>
          </a:xfrm>
          <a:prstGeom prst="rect">
            <a:avLst/>
          </a:prstGeom>
          <a:noFill/>
        </p:spPr>
        <p:txBody>
          <a:bodyPr wrap="square" rtlCol="0">
            <a:spAutoFit/>
          </a:bodyPr>
          <a:lstStyle/>
          <a:p>
            <a:pPr algn="ctr"/>
            <a:r>
              <a:rPr lang="en-US" sz="1600" dirty="0" smtClean="0"/>
              <a:t>Gray bat</a:t>
            </a:r>
          </a:p>
          <a:p>
            <a:pPr algn="ctr"/>
            <a:r>
              <a:rPr lang="en-US" sz="1600" dirty="0" smtClean="0"/>
              <a:t>(</a:t>
            </a:r>
            <a:r>
              <a:rPr lang="en-US" sz="1600" i="1" dirty="0" err="1" smtClean="0"/>
              <a:t>Myotis</a:t>
            </a:r>
            <a:r>
              <a:rPr lang="en-US" sz="1600" i="1" dirty="0" smtClean="0"/>
              <a:t> </a:t>
            </a:r>
            <a:r>
              <a:rPr lang="en-US" sz="1600" i="1" dirty="0" err="1" smtClean="0"/>
              <a:t>grisescens</a:t>
            </a:r>
            <a:r>
              <a:rPr lang="en-US" sz="1600" dirty="0" smtClean="0"/>
              <a:t>)</a:t>
            </a:r>
            <a:endParaRPr lang="en-US" sz="1600" dirty="0"/>
          </a:p>
        </p:txBody>
      </p:sp>
      <p:sp>
        <p:nvSpPr>
          <p:cNvPr id="11" name="TextBox 10"/>
          <p:cNvSpPr txBox="1"/>
          <p:nvPr/>
        </p:nvSpPr>
        <p:spPr>
          <a:xfrm>
            <a:off x="0" y="5943600"/>
            <a:ext cx="9144000" cy="707886"/>
          </a:xfrm>
          <a:prstGeom prst="rect">
            <a:avLst/>
          </a:prstGeom>
          <a:noFill/>
        </p:spPr>
        <p:txBody>
          <a:bodyPr wrap="square" rtlCol="0">
            <a:spAutoFit/>
          </a:bodyPr>
          <a:lstStyle/>
          <a:p>
            <a:pPr algn="ctr"/>
            <a:r>
              <a:rPr lang="en-US" sz="2000" dirty="0" smtClean="0">
                <a:solidFill>
                  <a:schemeClr val="accent2">
                    <a:lumMod val="60000"/>
                    <a:lumOff val="40000"/>
                  </a:schemeClr>
                </a:solidFill>
              </a:rPr>
              <a:t>Unknown what other western bat species will be impacted</a:t>
            </a:r>
          </a:p>
          <a:p>
            <a:pPr algn="ctr"/>
            <a:r>
              <a:rPr lang="en-US" sz="2000" dirty="0" smtClean="0">
                <a:solidFill>
                  <a:schemeClr val="accent2">
                    <a:lumMod val="60000"/>
                    <a:lumOff val="40000"/>
                  </a:schemeClr>
                </a:solidFill>
              </a:rPr>
              <a:t>15 species in Washington</a:t>
            </a:r>
            <a:endParaRPr lang="en-US" sz="2000" dirty="0">
              <a:solidFill>
                <a:schemeClr val="accent2">
                  <a:lumMod val="60000"/>
                  <a:lumOff val="40000"/>
                </a:schemeClr>
              </a:solidFill>
            </a:endParaRPr>
          </a:p>
        </p:txBody>
      </p:sp>
      <p:sp>
        <p:nvSpPr>
          <p:cNvPr id="18" name="TextBox 17"/>
          <p:cNvSpPr txBox="1"/>
          <p:nvPr/>
        </p:nvSpPr>
        <p:spPr>
          <a:xfrm>
            <a:off x="8216771" y="6654296"/>
            <a:ext cx="1219200" cy="215444"/>
          </a:xfrm>
          <a:prstGeom prst="rect">
            <a:avLst/>
          </a:prstGeom>
          <a:noFill/>
        </p:spPr>
        <p:txBody>
          <a:bodyPr wrap="square" rtlCol="0">
            <a:spAutoFit/>
          </a:bodyPr>
          <a:lstStyle/>
          <a:p>
            <a:r>
              <a:rPr lang="en-US" sz="800" dirty="0" smtClean="0">
                <a:solidFill>
                  <a:schemeClr val="tx1">
                    <a:lumMod val="65000"/>
                  </a:schemeClr>
                </a:solidFill>
              </a:rPr>
              <a:t>Photos: M. </a:t>
            </a:r>
            <a:r>
              <a:rPr lang="en-US" sz="800" dirty="0">
                <a:solidFill>
                  <a:schemeClr val="tx1">
                    <a:lumMod val="65000"/>
                  </a:schemeClr>
                </a:solidFill>
              </a:rPr>
              <a:t>T</a:t>
            </a:r>
            <a:r>
              <a:rPr lang="en-US" sz="800" dirty="0" smtClean="0">
                <a:solidFill>
                  <a:schemeClr val="tx1">
                    <a:lumMod val="65000"/>
                  </a:schemeClr>
                </a:solidFill>
              </a:rPr>
              <a:t>uttle</a:t>
            </a:r>
            <a:endParaRPr lang="en-US" sz="800" dirty="0">
              <a:solidFill>
                <a:schemeClr val="tx1">
                  <a:lumMod val="65000"/>
                </a:schemeClr>
              </a:solidFill>
            </a:endParaRPr>
          </a:p>
        </p:txBody>
      </p:sp>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79481" y="1182726"/>
            <a:ext cx="1821639" cy="1602591"/>
          </a:xfrm>
          <a:prstGeom prst="rect">
            <a:avLst/>
          </a:prstGeom>
        </p:spPr>
      </p:pic>
      <p:sp>
        <p:nvSpPr>
          <p:cNvPr id="12" name="TextBox 11"/>
          <p:cNvSpPr txBox="1"/>
          <p:nvPr/>
        </p:nvSpPr>
        <p:spPr>
          <a:xfrm>
            <a:off x="4338899" y="2902651"/>
            <a:ext cx="1940947" cy="584775"/>
          </a:xfrm>
          <a:prstGeom prst="rect">
            <a:avLst/>
          </a:prstGeom>
          <a:noFill/>
        </p:spPr>
        <p:txBody>
          <a:bodyPr wrap="square" rtlCol="0">
            <a:spAutoFit/>
          </a:bodyPr>
          <a:lstStyle/>
          <a:p>
            <a:pPr algn="ctr"/>
            <a:r>
              <a:rPr lang="en-US" sz="1600" dirty="0" smtClean="0"/>
              <a:t>Yuma </a:t>
            </a:r>
            <a:r>
              <a:rPr lang="en-US" sz="1600" dirty="0" err="1" smtClean="0"/>
              <a:t>myotis</a:t>
            </a:r>
            <a:endParaRPr lang="en-US" sz="1600" dirty="0" smtClean="0"/>
          </a:p>
          <a:p>
            <a:pPr algn="ctr"/>
            <a:r>
              <a:rPr lang="en-US" sz="1600" dirty="0" smtClean="0"/>
              <a:t> </a:t>
            </a:r>
            <a:r>
              <a:rPr lang="en-US" sz="1600" i="1" dirty="0" smtClean="0"/>
              <a:t>(</a:t>
            </a:r>
            <a:r>
              <a:rPr lang="en-US" sz="1600" i="1" dirty="0" err="1" smtClean="0"/>
              <a:t>Myotis</a:t>
            </a:r>
            <a:r>
              <a:rPr lang="en-US" sz="1600" i="1" dirty="0" smtClean="0"/>
              <a:t> </a:t>
            </a:r>
            <a:r>
              <a:rPr lang="en-US" sz="1600" i="1" dirty="0" err="1" smtClean="0"/>
              <a:t>Yumanesis</a:t>
            </a:r>
            <a:r>
              <a:rPr lang="en-US" sz="1600" i="1" dirty="0" smtClean="0"/>
              <a:t>)</a:t>
            </a:r>
            <a:endParaRPr lang="en-US" sz="1600" i="1" dirty="0"/>
          </a:p>
        </p:txBody>
      </p:sp>
    </p:spTree>
    <p:extLst>
      <p:ext uri="{BB962C8B-B14F-4D97-AF65-F5344CB8AC3E}">
        <p14:creationId xmlns:p14="http://schemas.microsoft.com/office/powerpoint/2010/main" val="282687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7171"/>
                                        </p:tgtEl>
                                        <p:attrNameLst>
                                          <p:attrName>style.opacity</p:attrName>
                                        </p:attrNameLst>
                                      </p:cBhvr>
                                      <p:to>
                                        <p:strVal val="0.5"/>
                                      </p:to>
                                    </p:set>
                                    <p:animEffect filter="image" prLst="opacity: 0.5">
                                      <p:cBhvr rctx="IE">
                                        <p:cTn id="7" dur="indefinite"/>
                                        <p:tgtEl>
                                          <p:spTgt spid="7171"/>
                                        </p:tgtEl>
                                      </p:cBhvr>
                                    </p:animEffect>
                                  </p:childTnLst>
                                </p:cTn>
                              </p:par>
                              <p:par>
                                <p:cTn id="8" presetID="9" presetClass="emph" presetSubtype="0" grpId="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7172"/>
                                        </p:tgtEl>
                                        <p:attrNameLst>
                                          <p:attrName>style.opacity</p:attrName>
                                        </p:attrNameLst>
                                      </p:cBhvr>
                                      <p:to>
                                        <p:strVal val="0.5"/>
                                      </p:to>
                                    </p:set>
                                    <p:animEffect filter="image" prLst="opacity: 0.5">
                                      <p:cBhvr rctx="IE">
                                        <p:cTn id="13" dur="indefinite"/>
                                        <p:tgtEl>
                                          <p:spTgt spid="7172"/>
                                        </p:tgtEl>
                                      </p:cBhvr>
                                    </p:animEffect>
                                  </p:childTnLst>
                                </p:cTn>
                              </p:par>
                              <p:par>
                                <p:cTn id="14" presetID="9" presetClass="emph" presetSubtype="0" grpId="0" nodeType="withEffect">
                                  <p:stCondLst>
                                    <p:cond delay="0"/>
                                  </p:stCondLst>
                                  <p:childTnLst>
                                    <p:set>
                                      <p:cBhvr rctx="PPT">
                                        <p:cTn id="15" dur="indefinite"/>
                                        <p:tgtEl>
                                          <p:spTgt spid="6"/>
                                        </p:tgtEl>
                                        <p:attrNameLst>
                                          <p:attrName>style.opacity</p:attrName>
                                        </p:attrNameLst>
                                      </p:cBhvr>
                                      <p:to>
                                        <p:strVal val="0.5"/>
                                      </p:to>
                                    </p:set>
                                    <p:animEffect filter="image" prLst="opacity: 0.5">
                                      <p:cBhvr rctx="IE">
                                        <p:cTn id="16" dur="indefinite"/>
                                        <p:tgtEl>
                                          <p:spTgt spid="6"/>
                                        </p:tgtEl>
                                      </p:cBhvr>
                                    </p:animEffect>
                                  </p:childTnLst>
                                </p:cTn>
                              </p:par>
                              <p:par>
                                <p:cTn id="17" presetID="9" presetClass="emph" presetSubtype="0" nodeType="withEffect">
                                  <p:stCondLst>
                                    <p:cond delay="0"/>
                                  </p:stCondLst>
                                  <p:childTnLst>
                                    <p:set>
                                      <p:cBhvr rctx="PPT">
                                        <p:cTn id="18" dur="indefinite"/>
                                        <p:tgtEl>
                                          <p:spTgt spid="7173"/>
                                        </p:tgtEl>
                                        <p:attrNameLst>
                                          <p:attrName>style.opacity</p:attrName>
                                        </p:attrNameLst>
                                      </p:cBhvr>
                                      <p:to>
                                        <p:strVal val="0.5"/>
                                      </p:to>
                                    </p:set>
                                    <p:animEffect filter="image" prLst="opacity: 0.5">
                                      <p:cBhvr rctx="IE">
                                        <p:cTn id="19" dur="indefinite"/>
                                        <p:tgtEl>
                                          <p:spTgt spid="7173"/>
                                        </p:tgtEl>
                                      </p:cBhvr>
                                    </p:animEffect>
                                  </p:childTnLst>
                                </p:cTn>
                              </p:par>
                              <p:par>
                                <p:cTn id="20" presetID="9" presetClass="emph" presetSubtype="0" grpId="0" nodeType="withEffect">
                                  <p:stCondLst>
                                    <p:cond delay="0"/>
                                  </p:stCondLst>
                                  <p:childTnLst>
                                    <p:set>
                                      <p:cBhvr rctx="PPT">
                                        <p:cTn id="21" dur="indefinite"/>
                                        <p:tgtEl>
                                          <p:spTgt spid="7"/>
                                        </p:tgtEl>
                                        <p:attrNameLst>
                                          <p:attrName>style.opacity</p:attrName>
                                        </p:attrNameLst>
                                      </p:cBhvr>
                                      <p:to>
                                        <p:strVal val="0.5"/>
                                      </p:to>
                                    </p:set>
                                    <p:animEffect filter="image" prLst="opacity: 0.5">
                                      <p:cBhvr rctx="IE">
                                        <p:cTn id="22" dur="indefinite"/>
                                        <p:tgtEl>
                                          <p:spTgt spid="7"/>
                                        </p:tgtEl>
                                      </p:cBhvr>
                                    </p:animEffect>
                                  </p:childTnLst>
                                </p:cTn>
                              </p:par>
                              <p:par>
                                <p:cTn id="23" presetID="9" presetClass="emph" presetSubtype="0" nodeType="withEffect">
                                  <p:stCondLst>
                                    <p:cond delay="0"/>
                                  </p:stCondLst>
                                  <p:childTnLst>
                                    <p:set>
                                      <p:cBhvr rctx="PPT">
                                        <p:cTn id="24" dur="indefinite"/>
                                        <p:tgtEl>
                                          <p:spTgt spid="7176"/>
                                        </p:tgtEl>
                                        <p:attrNameLst>
                                          <p:attrName>style.opacity</p:attrName>
                                        </p:attrNameLst>
                                      </p:cBhvr>
                                      <p:to>
                                        <p:strVal val="0.5"/>
                                      </p:to>
                                    </p:set>
                                    <p:animEffect filter="image" prLst="opacity: 0.5">
                                      <p:cBhvr rctx="IE">
                                        <p:cTn id="25" dur="indefinite"/>
                                        <p:tgtEl>
                                          <p:spTgt spid="7176"/>
                                        </p:tgtEl>
                                      </p:cBhvr>
                                    </p:animEffect>
                                  </p:childTnLst>
                                </p:cTn>
                              </p:par>
                              <p:par>
                                <p:cTn id="26" presetID="9" presetClass="emph" presetSubtype="0" grpId="0" nodeType="withEffect">
                                  <p:stCondLst>
                                    <p:cond delay="0"/>
                                  </p:stCondLst>
                                  <p:childTnLst>
                                    <p:set>
                                      <p:cBhvr rctx="PPT">
                                        <p:cTn id="27" dur="indefinite"/>
                                        <p:tgtEl>
                                          <p:spTgt spid="10"/>
                                        </p:tgtEl>
                                        <p:attrNameLst>
                                          <p:attrName>style.opacity</p:attrName>
                                        </p:attrNameLst>
                                      </p:cBhvr>
                                      <p:to>
                                        <p:strVal val="0.5"/>
                                      </p:to>
                                    </p:set>
                                    <p:animEffect filter="image" prLst="opacity: 0.5">
                                      <p:cBhvr rctx="IE">
                                        <p:cTn id="28" dur="indefinite"/>
                                        <p:tgtEl>
                                          <p:spTgt spid="10"/>
                                        </p:tgtEl>
                                      </p:cBhvr>
                                    </p:animEffect>
                                  </p:childTnLst>
                                </p:cTn>
                              </p:par>
                              <p:par>
                                <p:cTn id="29" presetID="9" presetClass="emph" presetSubtype="0" nodeType="withEffect">
                                  <p:stCondLst>
                                    <p:cond delay="0"/>
                                  </p:stCondLst>
                                  <p:childTnLst>
                                    <p:set>
                                      <p:cBhvr rctx="PPT">
                                        <p:cTn id="30" dur="indefinite"/>
                                        <p:tgtEl>
                                          <p:spTgt spid="7174"/>
                                        </p:tgtEl>
                                        <p:attrNameLst>
                                          <p:attrName>style.opacity</p:attrName>
                                        </p:attrNameLst>
                                      </p:cBhvr>
                                      <p:to>
                                        <p:strVal val="0.5"/>
                                      </p:to>
                                    </p:set>
                                    <p:animEffect filter="image" prLst="opacity: 0.5">
                                      <p:cBhvr rctx="IE">
                                        <p:cTn id="31" dur="indefinite"/>
                                        <p:tgtEl>
                                          <p:spTgt spid="7174"/>
                                        </p:tgtEl>
                                      </p:cBhvr>
                                    </p:animEffect>
                                  </p:childTnLst>
                                </p:cTn>
                              </p:par>
                              <p:par>
                                <p:cTn id="32" presetID="9" presetClass="emph" presetSubtype="0" grpId="0" nodeType="withEffect">
                                  <p:stCondLst>
                                    <p:cond delay="0"/>
                                  </p:stCondLst>
                                  <p:childTnLst>
                                    <p:set>
                                      <p:cBhvr rctx="PPT">
                                        <p:cTn id="33" dur="indefinite"/>
                                        <p:tgtEl>
                                          <p:spTgt spid="8"/>
                                        </p:tgtEl>
                                        <p:attrNameLst>
                                          <p:attrName>style.opacity</p:attrName>
                                        </p:attrNameLst>
                                      </p:cBhvr>
                                      <p:to>
                                        <p:strVal val="0.5"/>
                                      </p:to>
                                    </p:set>
                                    <p:animEffect filter="image" prLst="opacity: 0.5">
                                      <p:cBhvr rctx="IE">
                                        <p:cTn id="34" dur="indefinite"/>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42910" y="814388"/>
            <a:ext cx="8201025" cy="5924685"/>
          </a:xfrm>
          <a:prstGeom prst="rect">
            <a:avLst/>
          </a:prstGeom>
          <a:ln>
            <a:solidFill>
              <a:schemeClr val="accent2">
                <a:lumMod val="75000"/>
              </a:schemeClr>
            </a:solidFill>
          </a:ln>
        </p:spPr>
      </p:pic>
      <p:sp>
        <p:nvSpPr>
          <p:cNvPr id="9" name="Title 1"/>
          <p:cNvSpPr txBox="1">
            <a:spLocks/>
          </p:cNvSpPr>
          <p:nvPr/>
        </p:nvSpPr>
        <p:spPr bwMode="black">
          <a:xfrm>
            <a:off x="193221" y="99127"/>
            <a:ext cx="3821567" cy="532827"/>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a:lstStyle>
          <a:p>
            <a:r>
              <a:rPr lang="en-US" sz="2000" smtClean="0"/>
              <a:t>WNS in Washington</a:t>
            </a:r>
            <a:endParaRPr lang="en-US" sz="2000" dirty="0"/>
          </a:p>
        </p:txBody>
      </p:sp>
    </p:spTree>
    <p:extLst>
      <p:ext uri="{BB962C8B-B14F-4D97-AF65-F5344CB8AC3E}">
        <p14:creationId xmlns:p14="http://schemas.microsoft.com/office/powerpoint/2010/main" val="851964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472570" y="857251"/>
            <a:ext cx="8157077" cy="5636570"/>
          </a:xfrm>
          <a:prstGeom prst="rect">
            <a:avLst/>
          </a:prstGeom>
          <a:ln>
            <a:solidFill>
              <a:schemeClr val="accent2">
                <a:lumMod val="75000"/>
              </a:schemeClr>
            </a:solidFill>
          </a:ln>
          <a:extLst>
            <a:ext uri="{53640926-AAD7-44D8-BBD7-CCE9431645EC}">
              <a14:shadowObscured xmlns:a14="http://schemas.microsoft.com/office/drawing/2010/main"/>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188" y="1224925"/>
            <a:ext cx="1391050" cy="808956"/>
          </a:xfrm>
          <a:prstGeom prst="rect">
            <a:avLst/>
          </a:prstGeom>
          <a:ln>
            <a:solidFill>
              <a:schemeClr val="accent1">
                <a:lumMod val="75000"/>
              </a:schemeClr>
            </a:solidFill>
          </a:ln>
        </p:spPr>
      </p:pic>
      <p:sp>
        <p:nvSpPr>
          <p:cNvPr id="8" name="TextBox 7"/>
          <p:cNvSpPr txBox="1"/>
          <p:nvPr/>
        </p:nvSpPr>
        <p:spPr>
          <a:xfrm>
            <a:off x="886221" y="976313"/>
            <a:ext cx="1143000" cy="276999"/>
          </a:xfrm>
          <a:prstGeom prst="rect">
            <a:avLst/>
          </a:prstGeom>
          <a:noFill/>
        </p:spPr>
        <p:txBody>
          <a:bodyPr wrap="square" rtlCol="0">
            <a:spAutoFit/>
          </a:bodyPr>
          <a:lstStyle/>
          <a:p>
            <a:r>
              <a:rPr lang="en-US" sz="1200" b="1" dirty="0" smtClean="0">
                <a:solidFill>
                  <a:schemeClr val="bg1"/>
                </a:solidFill>
              </a:rPr>
              <a:t>March 2016</a:t>
            </a:r>
            <a:endParaRPr lang="en-US" sz="1200" b="1" dirty="0">
              <a:solidFill>
                <a:schemeClr val="bg1"/>
              </a:solidFill>
            </a:endParaRPr>
          </a:p>
        </p:txBody>
      </p:sp>
      <p:pic>
        <p:nvPicPr>
          <p:cNvPr id="9" name="Picture 2" descr="S:\All Agency\Shared Projects\White Nose\Disease Surveillance\Photos\LANO_27160\246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77270" y="1224925"/>
            <a:ext cx="1223171" cy="812185"/>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25304" y="980366"/>
            <a:ext cx="1143000" cy="276999"/>
          </a:xfrm>
          <a:prstGeom prst="rect">
            <a:avLst/>
          </a:prstGeom>
          <a:noFill/>
        </p:spPr>
        <p:txBody>
          <a:bodyPr wrap="square" rtlCol="0">
            <a:spAutoFit/>
          </a:bodyPr>
          <a:lstStyle/>
          <a:p>
            <a:r>
              <a:rPr lang="en-US" sz="1200" b="1" dirty="0" smtClean="0">
                <a:solidFill>
                  <a:schemeClr val="bg1"/>
                </a:solidFill>
              </a:rPr>
              <a:t>March 2016</a:t>
            </a:r>
            <a:endParaRPr lang="en-US" sz="1200" b="1" dirty="0">
              <a:solidFill>
                <a:schemeClr val="bg1"/>
              </a:solidFill>
            </a:endParaRP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23082" y="1223020"/>
            <a:ext cx="863193" cy="1150924"/>
          </a:xfrm>
          <a:prstGeom prst="rect">
            <a:avLst/>
          </a:prstGeom>
          <a:ln>
            <a:solidFill>
              <a:schemeClr val="accent1">
                <a:lumMod val="75000"/>
              </a:schemeClr>
            </a:solidFill>
          </a:ln>
        </p:spPr>
      </p:pic>
      <p:sp>
        <p:nvSpPr>
          <p:cNvPr id="12" name="TextBox 11"/>
          <p:cNvSpPr txBox="1"/>
          <p:nvPr/>
        </p:nvSpPr>
        <p:spPr>
          <a:xfrm>
            <a:off x="3671897" y="976313"/>
            <a:ext cx="1362174" cy="276999"/>
          </a:xfrm>
          <a:prstGeom prst="rect">
            <a:avLst/>
          </a:prstGeom>
          <a:noFill/>
        </p:spPr>
        <p:txBody>
          <a:bodyPr wrap="square" rtlCol="0">
            <a:spAutoFit/>
          </a:bodyPr>
          <a:lstStyle/>
          <a:p>
            <a:r>
              <a:rPr lang="en-US" sz="1200" b="1" dirty="0" smtClean="0">
                <a:solidFill>
                  <a:schemeClr val="bg1"/>
                </a:solidFill>
              </a:rPr>
              <a:t>June 2016</a:t>
            </a:r>
            <a:endParaRPr lang="en-US" sz="1200" b="1" dirty="0">
              <a:solidFill>
                <a:schemeClr val="bg1"/>
              </a:solidFill>
            </a:endParaRPr>
          </a:p>
        </p:txBody>
      </p:sp>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08916" y="1227613"/>
            <a:ext cx="1189493" cy="822488"/>
          </a:xfrm>
          <a:prstGeom prst="rect">
            <a:avLst/>
          </a:prstGeom>
          <a:ln>
            <a:solidFill>
              <a:schemeClr val="accent1">
                <a:lumMod val="75000"/>
              </a:schemeClr>
            </a:solidFill>
          </a:ln>
        </p:spPr>
      </p:pic>
      <p:sp>
        <p:nvSpPr>
          <p:cNvPr id="14" name="TextBox 13"/>
          <p:cNvSpPr txBox="1"/>
          <p:nvPr/>
        </p:nvSpPr>
        <p:spPr>
          <a:xfrm>
            <a:off x="4745734" y="986613"/>
            <a:ext cx="1362174" cy="276999"/>
          </a:xfrm>
          <a:prstGeom prst="rect">
            <a:avLst/>
          </a:prstGeom>
          <a:noFill/>
        </p:spPr>
        <p:txBody>
          <a:bodyPr wrap="square" rtlCol="0">
            <a:spAutoFit/>
          </a:bodyPr>
          <a:lstStyle/>
          <a:p>
            <a:r>
              <a:rPr lang="en-US" sz="1200" b="1" dirty="0" smtClean="0">
                <a:solidFill>
                  <a:schemeClr val="bg1"/>
                </a:solidFill>
              </a:rPr>
              <a:t>April 2017</a:t>
            </a:r>
            <a:endParaRPr lang="en-US" sz="1200" b="1" dirty="0">
              <a:solidFill>
                <a:schemeClr val="bg1"/>
              </a:solidFill>
            </a:endParaRPr>
          </a:p>
        </p:txBody>
      </p:sp>
      <p:sp>
        <p:nvSpPr>
          <p:cNvPr id="4" name="Oval 3"/>
          <p:cNvSpPr/>
          <p:nvPr/>
        </p:nvSpPr>
        <p:spPr>
          <a:xfrm>
            <a:off x="6107908" y="4043363"/>
            <a:ext cx="721517" cy="62865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321991" y="2615733"/>
            <a:ext cx="721517" cy="62865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117558" y="4357689"/>
            <a:ext cx="721517" cy="62865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59016" y="4243389"/>
            <a:ext cx="721517" cy="62865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bwMode="black">
          <a:xfrm>
            <a:off x="193221" y="99127"/>
            <a:ext cx="4415695" cy="532827"/>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a:lstStyle>
          <a:p>
            <a:r>
              <a:rPr lang="en-US" sz="2000" dirty="0" smtClean="0"/>
              <a:t>WNS/PD in Washington</a:t>
            </a:r>
            <a:endParaRPr lang="en-US" sz="2000" dirty="0"/>
          </a:p>
        </p:txBody>
      </p:sp>
    </p:spTree>
    <p:extLst>
      <p:ext uri="{BB962C8B-B14F-4D97-AF65-F5344CB8AC3E}">
        <p14:creationId xmlns:p14="http://schemas.microsoft.com/office/powerpoint/2010/main" val="341438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4" grpId="0" animBg="1"/>
      <p:bldP spid="4" grpId="1" animBg="1"/>
      <p:bldP spid="15" grpId="0" animBg="1"/>
      <p:bldP spid="15" grpId="1" animBg="1"/>
      <p:bldP spid="16" grpId="0" animBg="1"/>
      <p:bldP spid="16" grpId="1"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21" y="99127"/>
            <a:ext cx="3821567" cy="532827"/>
          </a:xfrm>
        </p:spPr>
        <p:txBody>
          <a:bodyPr>
            <a:noAutofit/>
          </a:bodyPr>
          <a:lstStyle/>
          <a:p>
            <a:r>
              <a:rPr lang="en-US" sz="2000" dirty="0" smtClean="0"/>
              <a:t>WNS in Washington</a:t>
            </a:r>
            <a:endParaRPr lang="en-US" sz="2000" dirty="0"/>
          </a:p>
        </p:txBody>
      </p:sp>
      <p:sp>
        <p:nvSpPr>
          <p:cNvPr id="3" name="Content Placeholder 2"/>
          <p:cNvSpPr>
            <a:spLocks noGrp="1"/>
          </p:cNvSpPr>
          <p:nvPr>
            <p:ph idx="1"/>
          </p:nvPr>
        </p:nvSpPr>
        <p:spPr>
          <a:xfrm>
            <a:off x="614363" y="945299"/>
            <a:ext cx="7372350" cy="4497015"/>
          </a:xfrm>
        </p:spPr>
        <p:txBody>
          <a:bodyPr>
            <a:normAutofit/>
          </a:bodyPr>
          <a:lstStyle/>
          <a:p>
            <a:r>
              <a:rPr lang="en-US" sz="2200" dirty="0" err="1" smtClean="0"/>
              <a:t>Pd</a:t>
            </a:r>
            <a:r>
              <a:rPr lang="en-US" sz="2200" dirty="0" smtClean="0"/>
              <a:t> </a:t>
            </a:r>
            <a:r>
              <a:rPr lang="en-US" sz="2200" dirty="0"/>
              <a:t>genetically similar to eastern strain (</a:t>
            </a:r>
            <a:r>
              <a:rPr lang="en-US" sz="2200" dirty="0" err="1"/>
              <a:t>Lorch</a:t>
            </a:r>
            <a:r>
              <a:rPr lang="en-US" sz="2200" dirty="0"/>
              <a:t> et al. 2016</a:t>
            </a:r>
            <a:r>
              <a:rPr lang="en-US" sz="2200" dirty="0" smtClean="0"/>
              <a:t>)</a:t>
            </a:r>
          </a:p>
          <a:p>
            <a:r>
              <a:rPr lang="en-US" sz="2200" dirty="0" smtClean="0"/>
              <a:t>How </a:t>
            </a:r>
            <a:r>
              <a:rPr lang="en-US" sz="2200" dirty="0"/>
              <a:t>detrimental will WNS be on </a:t>
            </a:r>
            <a:r>
              <a:rPr lang="en-US" sz="2200" dirty="0" smtClean="0"/>
              <a:t>Washington’s </a:t>
            </a:r>
            <a:r>
              <a:rPr lang="en-US" sz="2200" dirty="0"/>
              <a:t>bat populations?</a:t>
            </a:r>
          </a:p>
          <a:p>
            <a:r>
              <a:rPr lang="en-US" sz="2200" dirty="0"/>
              <a:t>Winter roosting ecology for Washington bat species unclear</a:t>
            </a:r>
          </a:p>
          <a:p>
            <a:pPr lvl="1"/>
            <a:r>
              <a:rPr lang="en-US" sz="2000" dirty="0"/>
              <a:t>Winter roost selection</a:t>
            </a:r>
          </a:p>
          <a:p>
            <a:pPr lvl="1"/>
            <a:r>
              <a:rPr lang="en-US" sz="2000" dirty="0"/>
              <a:t>Use of hibernation</a:t>
            </a:r>
          </a:p>
          <a:p>
            <a:pPr lvl="1"/>
            <a:r>
              <a:rPr lang="en-US" sz="2000" dirty="0"/>
              <a:t>Spring emergence</a:t>
            </a:r>
          </a:p>
          <a:p>
            <a:pPr lvl="1"/>
            <a:r>
              <a:rPr lang="en-US" sz="2000" dirty="0"/>
              <a:t>Roost microclimate</a:t>
            </a:r>
          </a:p>
          <a:p>
            <a:endParaRPr lang="en-US" dirty="0"/>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62717" y="4424405"/>
            <a:ext cx="4764619" cy="220592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985813" y="6414885"/>
            <a:ext cx="1219200" cy="215444"/>
          </a:xfrm>
          <a:prstGeom prst="rect">
            <a:avLst/>
          </a:prstGeom>
          <a:noFill/>
        </p:spPr>
        <p:txBody>
          <a:bodyPr wrap="square" rtlCol="0">
            <a:spAutoFit/>
          </a:bodyPr>
          <a:lstStyle/>
          <a:p>
            <a:r>
              <a:rPr lang="en-US" sz="800" dirty="0" smtClean="0">
                <a:solidFill>
                  <a:schemeClr val="tx1">
                    <a:lumMod val="65000"/>
                  </a:schemeClr>
                </a:solidFill>
              </a:rPr>
              <a:t>Photo: M. </a:t>
            </a:r>
            <a:r>
              <a:rPr lang="en-US" sz="800" dirty="0">
                <a:solidFill>
                  <a:schemeClr val="tx1">
                    <a:lumMod val="65000"/>
                  </a:schemeClr>
                </a:solidFill>
              </a:rPr>
              <a:t>T</a:t>
            </a:r>
            <a:r>
              <a:rPr lang="en-US" sz="800" dirty="0" smtClean="0">
                <a:solidFill>
                  <a:schemeClr val="tx1">
                    <a:lumMod val="65000"/>
                  </a:schemeClr>
                </a:solidFill>
              </a:rPr>
              <a:t>uttle</a:t>
            </a:r>
            <a:endParaRPr lang="en-US" sz="800" dirty="0">
              <a:solidFill>
                <a:schemeClr val="tx1">
                  <a:lumMod val="65000"/>
                </a:schemeClr>
              </a:solidFill>
            </a:endParaRPr>
          </a:p>
        </p:txBody>
      </p:sp>
    </p:spTree>
    <p:extLst>
      <p:ext uri="{BB962C8B-B14F-4D97-AF65-F5344CB8AC3E}">
        <p14:creationId xmlns:p14="http://schemas.microsoft.com/office/powerpoint/2010/main" val="3286649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2961</TotalTime>
  <Words>1156</Words>
  <Application>Microsoft Office PowerPoint</Application>
  <PresentationFormat>On-screen Show (4:3)</PresentationFormat>
  <Paragraphs>203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Gill Sans MT</vt:lpstr>
      <vt:lpstr>Parcel</vt:lpstr>
      <vt:lpstr>White-Nose Syndrome Response</vt:lpstr>
      <vt:lpstr>White-nose Syndrome</vt:lpstr>
      <vt:lpstr>White-nose Syndrome</vt:lpstr>
      <vt:lpstr>White-nose Syndrome</vt:lpstr>
      <vt:lpstr>Species Confirmed with pd </vt:lpstr>
      <vt:lpstr>Species Confirmed with WNS </vt:lpstr>
      <vt:lpstr>PowerPoint Presentation</vt:lpstr>
      <vt:lpstr>PowerPoint Presentation</vt:lpstr>
      <vt:lpstr>WNS in Washington</vt:lpstr>
      <vt:lpstr>WDFW WNS Response</vt:lpstr>
      <vt:lpstr>Objective 1: Outreach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Research and Monitoring</vt:lpstr>
      <vt:lpstr>Acknowledgements</vt:lpstr>
      <vt:lpstr>PowerPoint Presentation</vt:lpstr>
    </vt:vector>
  </TitlesOfParts>
  <Company>Washington Dept of Fish &amp; Wildlife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White-Nose Syndrome Strategy Plan Meeting</dc:title>
  <dc:creator>Abby Tobin</dc:creator>
  <cp:lastModifiedBy>Tyler Stitt</cp:lastModifiedBy>
  <cp:revision>211</cp:revision>
  <cp:lastPrinted>2017-09-18T23:32:06Z</cp:lastPrinted>
  <dcterms:created xsi:type="dcterms:W3CDTF">2017-07-06T20:30:19Z</dcterms:created>
  <dcterms:modified xsi:type="dcterms:W3CDTF">2017-09-19T16:31:58Z</dcterms:modified>
</cp:coreProperties>
</file>